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ink/ink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2" r:id="rId5"/>
    <p:sldMasterId id="2147483665" r:id="rId6"/>
    <p:sldMasterId id="2147483682" r:id="rId7"/>
  </p:sldMasterIdLst>
  <p:notesMasterIdLst>
    <p:notesMasterId r:id="rId70"/>
  </p:notesMasterIdLst>
  <p:sldIdLst>
    <p:sldId id="434" r:id="rId8"/>
    <p:sldId id="435" r:id="rId9"/>
    <p:sldId id="436" r:id="rId10"/>
    <p:sldId id="278" r:id="rId11"/>
    <p:sldId id="437" r:id="rId12"/>
    <p:sldId id="438" r:id="rId13"/>
    <p:sldId id="280" r:id="rId14"/>
    <p:sldId id="439" r:id="rId15"/>
    <p:sldId id="440" r:id="rId16"/>
    <p:sldId id="441" r:id="rId17"/>
    <p:sldId id="442" r:id="rId18"/>
    <p:sldId id="443" r:id="rId19"/>
    <p:sldId id="256" r:id="rId20"/>
    <p:sldId id="257" r:id="rId21"/>
    <p:sldId id="258" r:id="rId22"/>
    <p:sldId id="259" r:id="rId23"/>
    <p:sldId id="260" r:id="rId24"/>
    <p:sldId id="261" r:id="rId25"/>
    <p:sldId id="262" r:id="rId26"/>
    <p:sldId id="264" r:id="rId27"/>
    <p:sldId id="265" r:id="rId28"/>
    <p:sldId id="430" r:id="rId29"/>
    <p:sldId id="263" r:id="rId30"/>
    <p:sldId id="266" r:id="rId31"/>
    <p:sldId id="429" r:id="rId32"/>
    <p:sldId id="267" r:id="rId33"/>
    <p:sldId id="432" r:id="rId34"/>
    <p:sldId id="433" r:id="rId35"/>
    <p:sldId id="268" r:id="rId36"/>
    <p:sldId id="419" r:id="rId37"/>
    <p:sldId id="421" r:id="rId38"/>
    <p:sldId id="417" r:id="rId39"/>
    <p:sldId id="423" r:id="rId40"/>
    <p:sldId id="424" r:id="rId41"/>
    <p:sldId id="422" r:id="rId42"/>
    <p:sldId id="324" r:id="rId43"/>
    <p:sldId id="318" r:id="rId44"/>
    <p:sldId id="420" r:id="rId45"/>
    <p:sldId id="299" r:id="rId46"/>
    <p:sldId id="302" r:id="rId47"/>
    <p:sldId id="408" r:id="rId48"/>
    <p:sldId id="303" r:id="rId49"/>
    <p:sldId id="305" r:id="rId50"/>
    <p:sldId id="314" r:id="rId51"/>
    <p:sldId id="397" r:id="rId52"/>
    <p:sldId id="398" r:id="rId53"/>
    <p:sldId id="399" r:id="rId54"/>
    <p:sldId id="401" r:id="rId55"/>
    <p:sldId id="402" r:id="rId56"/>
    <p:sldId id="403" r:id="rId57"/>
    <p:sldId id="405" r:id="rId58"/>
    <p:sldId id="406" r:id="rId59"/>
    <p:sldId id="407" r:id="rId60"/>
    <p:sldId id="404" r:id="rId61"/>
    <p:sldId id="409" r:id="rId62"/>
    <p:sldId id="410" r:id="rId63"/>
    <p:sldId id="411" r:id="rId64"/>
    <p:sldId id="412" r:id="rId65"/>
    <p:sldId id="332" r:id="rId66"/>
    <p:sldId id="415" r:id="rId67"/>
    <p:sldId id="426" r:id="rId68"/>
    <p:sldId id="425"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9C2D1E-2058-DE58-E36F-A4012BFA9ED9}" name="WEST, Nicola (WEM AND PREES MEDICAL PRACTICE)" initials="WP" userId="S::nicola.west1@nhs.net::7b77d553-5967-44b9-a598-51922dcf9c5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7350F4-7BE5-45A9-8EBA-ADF1BB81D1EA}" v="1" dt="2026-03-13T12:19:42.7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microsoft.com/office/2018/10/relationships/authors" Target="author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microsoft.com/office/2015/10/relationships/revisionInfo" Target="revisionInfo.xml"/><Relationship Id="rId7" Type="http://schemas.openxmlformats.org/officeDocument/2006/relationships/slideMaster" Target="slideMasters/slideMaster4.xml"/><Relationship Id="rId71"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VEY, Julian (PONTESBURY AND WORTHEN MEDICAL PRACTICE)" userId="S::julian.povey1968@nhs.net::6000ebce-98c7-414f-8c51-423bfc46d058" providerId="AD" clId="Web-{52C707DE-3925-967C-2625-E4347DC13005}"/>
    <pc:docChg chg="addSld delSld modSld">
      <pc:chgData name="POVEY, Julian (PONTESBURY AND WORTHEN MEDICAL PRACTICE)" userId="S::julian.povey1968@nhs.net::6000ebce-98c7-414f-8c51-423bfc46d058" providerId="AD" clId="Web-{52C707DE-3925-967C-2625-E4347DC13005}" dt="2026-03-09T15:26:38.052" v="95" actId="20577"/>
      <pc:docMkLst>
        <pc:docMk/>
      </pc:docMkLst>
      <pc:sldChg chg="modSp">
        <pc:chgData name="POVEY, Julian (PONTESBURY AND WORTHEN MEDICAL PRACTICE)" userId="S::julian.povey1968@nhs.net::6000ebce-98c7-414f-8c51-423bfc46d058" providerId="AD" clId="Web-{52C707DE-3925-967C-2625-E4347DC13005}" dt="2026-03-09T14:44:14.232" v="20" actId="20577"/>
        <pc:sldMkLst>
          <pc:docMk/>
          <pc:sldMk cId="1449632811" sldId="258"/>
        </pc:sldMkLst>
        <pc:spChg chg="mod">
          <ac:chgData name="POVEY, Julian (PONTESBURY AND WORTHEN MEDICAL PRACTICE)" userId="S::julian.povey1968@nhs.net::6000ebce-98c7-414f-8c51-423bfc46d058" providerId="AD" clId="Web-{52C707DE-3925-967C-2625-E4347DC13005}" dt="2026-03-09T14:44:14.232" v="20" actId="20577"/>
          <ac:spMkLst>
            <pc:docMk/>
            <pc:sldMk cId="1449632811" sldId="258"/>
            <ac:spMk id="3" creationId="{CA6445E0-2F0B-A866-09FF-8D96E7619FF9}"/>
          </ac:spMkLst>
        </pc:spChg>
      </pc:sldChg>
      <pc:sldChg chg="modSp">
        <pc:chgData name="POVEY, Julian (PONTESBURY AND WORTHEN MEDICAL PRACTICE)" userId="S::julian.povey1968@nhs.net::6000ebce-98c7-414f-8c51-423bfc46d058" providerId="AD" clId="Web-{52C707DE-3925-967C-2625-E4347DC13005}" dt="2026-03-09T15:26:38.052" v="95" actId="20577"/>
        <pc:sldMkLst>
          <pc:docMk/>
          <pc:sldMk cId="926989472" sldId="302"/>
        </pc:sldMkLst>
        <pc:spChg chg="mod">
          <ac:chgData name="POVEY, Julian (PONTESBURY AND WORTHEN MEDICAL PRACTICE)" userId="S::julian.povey1968@nhs.net::6000ebce-98c7-414f-8c51-423bfc46d058" providerId="AD" clId="Web-{52C707DE-3925-967C-2625-E4347DC13005}" dt="2026-03-09T15:26:38.052" v="95" actId="20577"/>
          <ac:spMkLst>
            <pc:docMk/>
            <pc:sldMk cId="926989472" sldId="302"/>
            <ac:spMk id="3" creationId="{807008AF-83AC-E0AF-3D57-1D26734C6B1F}"/>
          </ac:spMkLst>
        </pc:spChg>
      </pc:sldChg>
      <pc:sldChg chg="addSp delSp modSp new add del">
        <pc:chgData name="POVEY, Julian (PONTESBURY AND WORTHEN MEDICAL PRACTICE)" userId="S::julian.povey1968@nhs.net::6000ebce-98c7-414f-8c51-423bfc46d058" providerId="AD" clId="Web-{52C707DE-3925-967C-2625-E4347DC13005}" dt="2026-03-09T15:14:45.615" v="36" actId="20577"/>
        <pc:sldMkLst>
          <pc:docMk/>
          <pc:sldMk cId="1612547511" sldId="433"/>
        </pc:sldMkLst>
        <pc:spChg chg="mod">
          <ac:chgData name="POVEY, Julian (PONTESBURY AND WORTHEN MEDICAL PRACTICE)" userId="S::julian.povey1968@nhs.net::6000ebce-98c7-414f-8c51-423bfc46d058" providerId="AD" clId="Web-{52C707DE-3925-967C-2625-E4347DC13005}" dt="2026-03-09T15:14:45.615" v="36" actId="20577"/>
          <ac:spMkLst>
            <pc:docMk/>
            <pc:sldMk cId="1612547511" sldId="433"/>
            <ac:spMk id="2" creationId="{1FA98E19-65E6-D326-937F-8A344C0F11CB}"/>
          </ac:spMkLst>
        </pc:spChg>
        <pc:picChg chg="add">
          <ac:chgData name="POVEY, Julian (PONTESBURY AND WORTHEN MEDICAL PRACTICE)" userId="S::julian.povey1968@nhs.net::6000ebce-98c7-414f-8c51-423bfc46d058" providerId="AD" clId="Web-{52C707DE-3925-967C-2625-E4347DC13005}" dt="2026-03-09T15:14:04.988" v="35"/>
          <ac:picMkLst>
            <pc:docMk/>
            <pc:sldMk cId="1612547511" sldId="433"/>
            <ac:picMk id="4" creationId="{CFF353A3-8291-923A-4718-C1E7BC21279F}"/>
          </ac:picMkLst>
        </pc:picChg>
      </pc:sldChg>
    </pc:docChg>
  </pc:docChgLst>
  <pc:docChgLst>
    <pc:chgData name="POVEY, Julian (PONTESBURY AND WORTHEN MEDICAL PRACTICE)" userId="S::julian.povey1968@nhs.net::6000ebce-98c7-414f-8c51-423bfc46d058" providerId="AD" clId="Web-{E601C8A9-3B7E-F478-F923-2D8933D81A4B}"/>
    <pc:docChg chg="modSld">
      <pc:chgData name="POVEY, Julian (PONTESBURY AND WORTHEN MEDICAL PRACTICE)" userId="S::julian.povey1968@nhs.net::6000ebce-98c7-414f-8c51-423bfc46d058" providerId="AD" clId="Web-{E601C8A9-3B7E-F478-F923-2D8933D81A4B}" dt="2026-03-09T10:33:42.274" v="28" actId="20577"/>
      <pc:docMkLst>
        <pc:docMk/>
      </pc:docMkLst>
      <pc:sldChg chg="modSp">
        <pc:chgData name="POVEY, Julian (PONTESBURY AND WORTHEN MEDICAL PRACTICE)" userId="S::julian.povey1968@nhs.net::6000ebce-98c7-414f-8c51-423bfc46d058" providerId="AD" clId="Web-{E601C8A9-3B7E-F478-F923-2D8933D81A4B}" dt="2026-03-09T10:33:42.274" v="28" actId="20577"/>
        <pc:sldMkLst>
          <pc:docMk/>
          <pc:sldMk cId="1917855282" sldId="266"/>
        </pc:sldMkLst>
        <pc:spChg chg="mod">
          <ac:chgData name="POVEY, Julian (PONTESBURY AND WORTHEN MEDICAL PRACTICE)" userId="S::julian.povey1968@nhs.net::6000ebce-98c7-414f-8c51-423bfc46d058" providerId="AD" clId="Web-{E601C8A9-3B7E-F478-F923-2D8933D81A4B}" dt="2026-03-09T10:33:42.274" v="28" actId="20577"/>
          <ac:spMkLst>
            <pc:docMk/>
            <pc:sldMk cId="1917855282" sldId="266"/>
            <ac:spMk id="3" creationId="{B63FF49B-1D27-BB38-1983-015297F07CBB}"/>
          </ac:spMkLst>
        </pc:spChg>
      </pc:sldChg>
    </pc:docChg>
  </pc:docChgLst>
  <pc:docChgLst>
    <pc:chgData name="WEST, Nicola (WEM AND PREES MEDICAL PRACTICE)" userId="S::nicola.west1@nhs.net::7b77d553-5967-44b9-a598-51922dcf9c58" providerId="AD" clId="Web-{5977F7EE-A10A-35F6-596C-98EE4AA72135}"/>
    <pc:docChg chg="mod modSld">
      <pc:chgData name="WEST, Nicola (WEM AND PREES MEDICAL PRACTICE)" userId="S::nicola.west1@nhs.net::7b77d553-5967-44b9-a598-51922dcf9c58" providerId="AD" clId="Web-{5977F7EE-A10A-35F6-596C-98EE4AA72135}" dt="2026-03-07T20:52:07.185" v="14"/>
      <pc:docMkLst>
        <pc:docMk/>
      </pc:docMkLst>
      <pc:sldChg chg="modSp">
        <pc:chgData name="WEST, Nicola (WEM AND PREES MEDICAL PRACTICE)" userId="S::nicola.west1@nhs.net::7b77d553-5967-44b9-a598-51922dcf9c58" providerId="AD" clId="Web-{5977F7EE-A10A-35F6-596C-98EE4AA72135}" dt="2026-03-07T20:30:26.067" v="3" actId="20577"/>
        <pc:sldMkLst>
          <pc:docMk/>
          <pc:sldMk cId="1449632811" sldId="258"/>
        </pc:sldMkLst>
        <pc:spChg chg="mod">
          <ac:chgData name="WEST, Nicola (WEM AND PREES MEDICAL PRACTICE)" userId="S::nicola.west1@nhs.net::7b77d553-5967-44b9-a598-51922dcf9c58" providerId="AD" clId="Web-{5977F7EE-A10A-35F6-596C-98EE4AA72135}" dt="2026-03-07T20:30:26.067" v="3" actId="20577"/>
          <ac:spMkLst>
            <pc:docMk/>
            <pc:sldMk cId="1449632811" sldId="258"/>
            <ac:spMk id="3" creationId="{CA6445E0-2F0B-A866-09FF-8D96E7619FF9}"/>
          </ac:spMkLst>
        </pc:spChg>
      </pc:sldChg>
      <pc:sldChg chg="modSp">
        <pc:chgData name="WEST, Nicola (WEM AND PREES MEDICAL PRACTICE)" userId="S::nicola.west1@nhs.net::7b77d553-5967-44b9-a598-51922dcf9c58" providerId="AD" clId="Web-{5977F7EE-A10A-35F6-596C-98EE4AA72135}" dt="2026-03-07T20:36:01.547" v="8" actId="20577"/>
        <pc:sldMkLst>
          <pc:docMk/>
          <pc:sldMk cId="1018252059" sldId="262"/>
        </pc:sldMkLst>
        <pc:spChg chg="mod">
          <ac:chgData name="WEST, Nicola (WEM AND PREES MEDICAL PRACTICE)" userId="S::nicola.west1@nhs.net::7b77d553-5967-44b9-a598-51922dcf9c58" providerId="AD" clId="Web-{5977F7EE-A10A-35F6-596C-98EE4AA72135}" dt="2026-03-07T20:36:01.547" v="8" actId="20577"/>
          <ac:spMkLst>
            <pc:docMk/>
            <pc:sldMk cId="1018252059" sldId="262"/>
            <ac:spMk id="3" creationId="{28B479BC-F9B8-0174-BD6B-15F09B6ADFFE}"/>
          </ac:spMkLst>
        </pc:spChg>
      </pc:sldChg>
      <pc:sldChg chg="modSp">
        <pc:chgData name="WEST, Nicola (WEM AND PREES MEDICAL PRACTICE)" userId="S::nicola.west1@nhs.net::7b77d553-5967-44b9-a598-51922dcf9c58" providerId="AD" clId="Web-{5977F7EE-A10A-35F6-596C-98EE4AA72135}" dt="2026-03-07T20:37:11.534" v="13" actId="20577"/>
        <pc:sldMkLst>
          <pc:docMk/>
          <pc:sldMk cId="3672856150" sldId="264"/>
        </pc:sldMkLst>
        <pc:spChg chg="mod">
          <ac:chgData name="WEST, Nicola (WEM AND PREES MEDICAL PRACTICE)" userId="S::nicola.west1@nhs.net::7b77d553-5967-44b9-a598-51922dcf9c58" providerId="AD" clId="Web-{5977F7EE-A10A-35F6-596C-98EE4AA72135}" dt="2026-03-07T20:37:11.534" v="13" actId="20577"/>
          <ac:spMkLst>
            <pc:docMk/>
            <pc:sldMk cId="3672856150" sldId="264"/>
            <ac:spMk id="3" creationId="{0E632494-C701-B0FE-130F-0A527B4E1C36}"/>
          </ac:spMkLst>
        </pc:spChg>
      </pc:sldChg>
      <pc:sldChg chg="modSp">
        <pc:chgData name="WEST, Nicola (WEM AND PREES MEDICAL PRACTICE)" userId="S::nicola.west1@nhs.net::7b77d553-5967-44b9-a598-51922dcf9c58" providerId="AD" clId="Web-{5977F7EE-A10A-35F6-596C-98EE4AA72135}" dt="2026-03-07T20:36:32.611" v="11" actId="14100"/>
        <pc:sldMkLst>
          <pc:docMk/>
          <pc:sldMk cId="3665619292" sldId="265"/>
        </pc:sldMkLst>
      </pc:sldChg>
    </pc:docChg>
  </pc:docChgLst>
  <pc:docChgLst>
    <pc:chgData name="THOMPSON, Damien (KNOCKIN MEDICAL CENTRE)" userId="aca75e7d-ba1a-407b-89fc-a6e052a509a5" providerId="ADAL" clId="{61BBEB6B-4F10-4E01-A801-0D41C5F7E1F0}"/>
    <pc:docChg chg="addSld delSld modSld">
      <pc:chgData name="THOMPSON, Damien (KNOCKIN MEDICAL CENTRE)" userId="aca75e7d-ba1a-407b-89fc-a6e052a509a5" providerId="ADAL" clId="{61BBEB6B-4F10-4E01-A801-0D41C5F7E1F0}" dt="2026-03-13T12:20:02.087" v="20" actId="121"/>
      <pc:docMkLst>
        <pc:docMk/>
      </pc:docMkLst>
      <pc:sldChg chg="add">
        <pc:chgData name="THOMPSON, Damien (KNOCKIN MEDICAL CENTRE)" userId="aca75e7d-ba1a-407b-89fc-a6e052a509a5" providerId="ADAL" clId="{61BBEB6B-4F10-4E01-A801-0D41C5F7E1F0}" dt="2026-03-13T12:19:42.757" v="3"/>
        <pc:sldMkLst>
          <pc:docMk/>
          <pc:sldMk cId="2139841160" sldId="278"/>
        </pc:sldMkLst>
      </pc:sldChg>
      <pc:sldChg chg="add">
        <pc:chgData name="THOMPSON, Damien (KNOCKIN MEDICAL CENTRE)" userId="aca75e7d-ba1a-407b-89fc-a6e052a509a5" providerId="ADAL" clId="{61BBEB6B-4F10-4E01-A801-0D41C5F7E1F0}" dt="2026-03-13T12:19:42.757" v="3"/>
        <pc:sldMkLst>
          <pc:docMk/>
          <pc:sldMk cId="80687190" sldId="280"/>
        </pc:sldMkLst>
      </pc:sldChg>
      <pc:sldChg chg="modSp add mod">
        <pc:chgData name="THOMPSON, Damien (KNOCKIN MEDICAL CENTRE)" userId="aca75e7d-ba1a-407b-89fc-a6e052a509a5" providerId="ADAL" clId="{61BBEB6B-4F10-4E01-A801-0D41C5F7E1F0}" dt="2026-03-13T12:20:02.087" v="20" actId="121"/>
        <pc:sldMkLst>
          <pc:docMk/>
          <pc:sldMk cId="3532735590" sldId="434"/>
        </pc:sldMkLst>
        <pc:spChg chg="mod">
          <ac:chgData name="THOMPSON, Damien (KNOCKIN MEDICAL CENTRE)" userId="aca75e7d-ba1a-407b-89fc-a6e052a509a5" providerId="ADAL" clId="{61BBEB6B-4F10-4E01-A801-0D41C5F7E1F0}" dt="2026-03-13T12:20:02.087" v="20" actId="121"/>
          <ac:spMkLst>
            <pc:docMk/>
            <pc:sldMk cId="3532735590" sldId="434"/>
            <ac:spMk id="3" creationId="{2EDD4D36-B414-7B8B-28B0-DD820AE550EA}"/>
          </ac:spMkLst>
        </pc:spChg>
      </pc:sldChg>
      <pc:sldChg chg="add">
        <pc:chgData name="THOMPSON, Damien (KNOCKIN MEDICAL CENTRE)" userId="aca75e7d-ba1a-407b-89fc-a6e052a509a5" providerId="ADAL" clId="{61BBEB6B-4F10-4E01-A801-0D41C5F7E1F0}" dt="2026-03-13T12:19:42.757" v="3"/>
        <pc:sldMkLst>
          <pc:docMk/>
          <pc:sldMk cId="1131360656" sldId="435"/>
        </pc:sldMkLst>
      </pc:sldChg>
      <pc:sldChg chg="add">
        <pc:chgData name="THOMPSON, Damien (KNOCKIN MEDICAL CENTRE)" userId="aca75e7d-ba1a-407b-89fc-a6e052a509a5" providerId="ADAL" clId="{61BBEB6B-4F10-4E01-A801-0D41C5F7E1F0}" dt="2026-03-13T12:19:42.757" v="3"/>
        <pc:sldMkLst>
          <pc:docMk/>
          <pc:sldMk cId="4272991331" sldId="436"/>
        </pc:sldMkLst>
      </pc:sldChg>
      <pc:sldChg chg="add">
        <pc:chgData name="THOMPSON, Damien (KNOCKIN MEDICAL CENTRE)" userId="aca75e7d-ba1a-407b-89fc-a6e052a509a5" providerId="ADAL" clId="{61BBEB6B-4F10-4E01-A801-0D41C5F7E1F0}" dt="2026-03-13T12:19:42.757" v="3"/>
        <pc:sldMkLst>
          <pc:docMk/>
          <pc:sldMk cId="1274641586" sldId="437"/>
        </pc:sldMkLst>
      </pc:sldChg>
      <pc:sldChg chg="add">
        <pc:chgData name="THOMPSON, Damien (KNOCKIN MEDICAL CENTRE)" userId="aca75e7d-ba1a-407b-89fc-a6e052a509a5" providerId="ADAL" clId="{61BBEB6B-4F10-4E01-A801-0D41C5F7E1F0}" dt="2026-03-13T12:19:42.757" v="3"/>
        <pc:sldMkLst>
          <pc:docMk/>
          <pc:sldMk cId="3691297088" sldId="438"/>
        </pc:sldMkLst>
      </pc:sldChg>
      <pc:sldChg chg="add">
        <pc:chgData name="THOMPSON, Damien (KNOCKIN MEDICAL CENTRE)" userId="aca75e7d-ba1a-407b-89fc-a6e052a509a5" providerId="ADAL" clId="{61BBEB6B-4F10-4E01-A801-0D41C5F7E1F0}" dt="2026-03-13T12:19:42.757" v="3"/>
        <pc:sldMkLst>
          <pc:docMk/>
          <pc:sldMk cId="3721778961" sldId="439"/>
        </pc:sldMkLst>
      </pc:sldChg>
      <pc:sldChg chg="add">
        <pc:chgData name="THOMPSON, Damien (KNOCKIN MEDICAL CENTRE)" userId="aca75e7d-ba1a-407b-89fc-a6e052a509a5" providerId="ADAL" clId="{61BBEB6B-4F10-4E01-A801-0D41C5F7E1F0}" dt="2026-03-13T12:19:42.757" v="3"/>
        <pc:sldMkLst>
          <pc:docMk/>
          <pc:sldMk cId="4136667187" sldId="440"/>
        </pc:sldMkLst>
      </pc:sldChg>
      <pc:sldChg chg="add">
        <pc:chgData name="THOMPSON, Damien (KNOCKIN MEDICAL CENTRE)" userId="aca75e7d-ba1a-407b-89fc-a6e052a509a5" providerId="ADAL" clId="{61BBEB6B-4F10-4E01-A801-0D41C5F7E1F0}" dt="2026-03-13T12:19:42.757" v="3"/>
        <pc:sldMkLst>
          <pc:docMk/>
          <pc:sldMk cId="817769689" sldId="441"/>
        </pc:sldMkLst>
      </pc:sldChg>
      <pc:sldChg chg="add">
        <pc:chgData name="THOMPSON, Damien (KNOCKIN MEDICAL CENTRE)" userId="aca75e7d-ba1a-407b-89fc-a6e052a509a5" providerId="ADAL" clId="{61BBEB6B-4F10-4E01-A801-0D41C5F7E1F0}" dt="2026-03-13T12:19:42.757" v="3"/>
        <pc:sldMkLst>
          <pc:docMk/>
          <pc:sldMk cId="1033928523" sldId="442"/>
        </pc:sldMkLst>
      </pc:sldChg>
      <pc:sldChg chg="add">
        <pc:chgData name="THOMPSON, Damien (KNOCKIN MEDICAL CENTRE)" userId="aca75e7d-ba1a-407b-89fc-a6e052a509a5" providerId="ADAL" clId="{61BBEB6B-4F10-4E01-A801-0D41C5F7E1F0}" dt="2026-03-13T12:19:42.757" v="3"/>
        <pc:sldMkLst>
          <pc:docMk/>
          <pc:sldMk cId="616658912" sldId="443"/>
        </pc:sldMkLst>
      </pc:sldChg>
    </pc:docChg>
  </pc:docChgLst>
  <pc:docChgLst>
    <pc:chgData name="POVEY, Julian (PONTESBURY AND WORTHEN MEDICAL PRACTICE)" userId="S::julian.povey1968@nhs.net::6000ebce-98c7-414f-8c51-423bfc46d058" providerId="AD" clId="Web-{27220E06-A2A9-2D7D-8CCF-942B38FEED47}"/>
    <pc:docChg chg="addSld delSld modSld sldOrd">
      <pc:chgData name="POVEY, Julian (PONTESBURY AND WORTHEN MEDICAL PRACTICE)" userId="S::julian.povey1968@nhs.net::6000ebce-98c7-414f-8c51-423bfc46d058" providerId="AD" clId="Web-{27220E06-A2A9-2D7D-8CCF-942B38FEED47}" dt="2026-03-08T14:28:59.688" v="261" actId="20577"/>
      <pc:docMkLst>
        <pc:docMk/>
      </pc:docMkLst>
      <pc:sldChg chg="modSp">
        <pc:chgData name="POVEY, Julian (PONTESBURY AND WORTHEN MEDICAL PRACTICE)" userId="S::julian.povey1968@nhs.net::6000ebce-98c7-414f-8c51-423bfc46d058" providerId="AD" clId="Web-{27220E06-A2A9-2D7D-8CCF-942B38FEED47}" dt="2026-03-08T14:12:22.543" v="189" actId="20577"/>
        <pc:sldMkLst>
          <pc:docMk/>
          <pc:sldMk cId="1252332995" sldId="257"/>
        </pc:sldMkLst>
        <pc:spChg chg="mod">
          <ac:chgData name="POVEY, Julian (PONTESBURY AND WORTHEN MEDICAL PRACTICE)" userId="S::julian.povey1968@nhs.net::6000ebce-98c7-414f-8c51-423bfc46d058" providerId="AD" clId="Web-{27220E06-A2A9-2D7D-8CCF-942B38FEED47}" dt="2026-03-08T14:12:22.543" v="189" actId="20577"/>
          <ac:spMkLst>
            <pc:docMk/>
            <pc:sldMk cId="1252332995" sldId="257"/>
            <ac:spMk id="6" creationId="{502FC8B5-4E0A-7ADA-2D1F-E50C843A317D}"/>
          </ac:spMkLst>
        </pc:spChg>
      </pc:sldChg>
      <pc:sldChg chg="addSp modSp mod modClrScheme chgLayout">
        <pc:chgData name="POVEY, Julian (PONTESBURY AND WORTHEN MEDICAL PRACTICE)" userId="S::julian.povey1968@nhs.net::6000ebce-98c7-414f-8c51-423bfc46d058" providerId="AD" clId="Web-{27220E06-A2A9-2D7D-8CCF-942B38FEED47}" dt="2026-03-08T14:22:56.367" v="226" actId="20577"/>
        <pc:sldMkLst>
          <pc:docMk/>
          <pc:sldMk cId="1018252059" sldId="262"/>
        </pc:sldMkLst>
        <pc:spChg chg="mod ord">
          <ac:chgData name="POVEY, Julian (PONTESBURY AND WORTHEN MEDICAL PRACTICE)" userId="S::julian.povey1968@nhs.net::6000ebce-98c7-414f-8c51-423bfc46d058" providerId="AD" clId="Web-{27220E06-A2A9-2D7D-8CCF-942B38FEED47}" dt="2026-03-08T14:21:06.863" v="205"/>
          <ac:spMkLst>
            <pc:docMk/>
            <pc:sldMk cId="1018252059" sldId="262"/>
            <ac:spMk id="2" creationId="{50978B86-CF07-AB6F-B8F9-F397B5C741E7}"/>
          </ac:spMkLst>
        </pc:spChg>
        <pc:spChg chg="mod ord">
          <ac:chgData name="POVEY, Julian (PONTESBURY AND WORTHEN MEDICAL PRACTICE)" userId="S::julian.povey1968@nhs.net::6000ebce-98c7-414f-8c51-423bfc46d058" providerId="AD" clId="Web-{27220E06-A2A9-2D7D-8CCF-942B38FEED47}" dt="2026-03-08T14:22:08.225" v="222" actId="20577"/>
          <ac:spMkLst>
            <pc:docMk/>
            <pc:sldMk cId="1018252059" sldId="262"/>
            <ac:spMk id="3" creationId="{28B479BC-F9B8-0174-BD6B-15F09B6ADFFE}"/>
          </ac:spMkLst>
        </pc:spChg>
        <pc:spChg chg="add mod ord">
          <ac:chgData name="POVEY, Julian (PONTESBURY AND WORTHEN MEDICAL PRACTICE)" userId="S::julian.povey1968@nhs.net::6000ebce-98c7-414f-8c51-423bfc46d058" providerId="AD" clId="Web-{27220E06-A2A9-2D7D-8CCF-942B38FEED47}" dt="2026-03-08T14:22:56.367" v="226" actId="20577"/>
          <ac:spMkLst>
            <pc:docMk/>
            <pc:sldMk cId="1018252059" sldId="262"/>
            <ac:spMk id="5" creationId="{B1CFF683-DC52-9058-6CD2-EB92F16A031B}"/>
          </ac:spMkLst>
        </pc:spChg>
      </pc:sldChg>
      <pc:sldChg chg="modSp">
        <pc:chgData name="POVEY, Julian (PONTESBURY AND WORTHEN MEDICAL PRACTICE)" userId="S::julian.povey1968@nhs.net::6000ebce-98c7-414f-8c51-423bfc46d058" providerId="AD" clId="Web-{27220E06-A2A9-2D7D-8CCF-942B38FEED47}" dt="2026-03-08T14:24:24.854" v="234" actId="20577"/>
        <pc:sldMkLst>
          <pc:docMk/>
          <pc:sldMk cId="3672856150" sldId="264"/>
        </pc:sldMkLst>
        <pc:spChg chg="mod">
          <ac:chgData name="POVEY, Julian (PONTESBURY AND WORTHEN MEDICAL PRACTICE)" userId="S::julian.povey1968@nhs.net::6000ebce-98c7-414f-8c51-423bfc46d058" providerId="AD" clId="Web-{27220E06-A2A9-2D7D-8CCF-942B38FEED47}" dt="2026-03-08T14:21:23.879" v="209" actId="20577"/>
          <ac:spMkLst>
            <pc:docMk/>
            <pc:sldMk cId="3672856150" sldId="264"/>
            <ac:spMk id="2" creationId="{610054F0-3710-E677-DA2C-83D6E7B9E6A8}"/>
          </ac:spMkLst>
        </pc:spChg>
        <pc:spChg chg="mod">
          <ac:chgData name="POVEY, Julian (PONTESBURY AND WORTHEN MEDICAL PRACTICE)" userId="S::julian.povey1968@nhs.net::6000ebce-98c7-414f-8c51-423bfc46d058" providerId="AD" clId="Web-{27220E06-A2A9-2D7D-8CCF-942B38FEED47}" dt="2026-03-08T14:24:24.854" v="234" actId="20577"/>
          <ac:spMkLst>
            <pc:docMk/>
            <pc:sldMk cId="3672856150" sldId="264"/>
            <ac:spMk id="3" creationId="{0E632494-C701-B0FE-130F-0A527B4E1C36}"/>
          </ac:spMkLst>
        </pc:spChg>
      </pc:sldChg>
      <pc:sldChg chg="addSp delSp modSp mod modClrScheme chgLayout">
        <pc:chgData name="POVEY, Julian (PONTESBURY AND WORTHEN MEDICAL PRACTICE)" userId="S::julian.povey1968@nhs.net::6000ebce-98c7-414f-8c51-423bfc46d058" providerId="AD" clId="Web-{27220E06-A2A9-2D7D-8CCF-942B38FEED47}" dt="2026-03-08T13:32:44.512" v="120" actId="1076"/>
        <pc:sldMkLst>
          <pc:docMk/>
          <pc:sldMk cId="3665619292" sldId="265"/>
        </pc:sldMkLst>
        <pc:spChg chg="mod ord">
          <ac:chgData name="POVEY, Julian (PONTESBURY AND WORTHEN MEDICAL PRACTICE)" userId="S::julian.povey1968@nhs.net::6000ebce-98c7-414f-8c51-423bfc46d058" providerId="AD" clId="Web-{27220E06-A2A9-2D7D-8CCF-942B38FEED47}" dt="2026-03-08T13:32:23.824" v="115"/>
          <ac:spMkLst>
            <pc:docMk/>
            <pc:sldMk cId="3665619292" sldId="265"/>
            <ac:spMk id="2" creationId="{90C8365F-7471-E3EF-468E-D12BE9217510}"/>
          </ac:spMkLst>
        </pc:spChg>
        <pc:picChg chg="add mod ord">
          <ac:chgData name="POVEY, Julian (PONTESBURY AND WORTHEN MEDICAL PRACTICE)" userId="S::julian.povey1968@nhs.net::6000ebce-98c7-414f-8c51-423bfc46d058" providerId="AD" clId="Web-{27220E06-A2A9-2D7D-8CCF-942B38FEED47}" dt="2026-03-08T13:32:44.512" v="120" actId="1076"/>
          <ac:picMkLst>
            <pc:docMk/>
            <pc:sldMk cId="3665619292" sldId="265"/>
            <ac:picMk id="6" creationId="{52FEAEEE-CB49-9595-C56E-B58F95B5FF0D}"/>
          </ac:picMkLst>
        </pc:picChg>
      </pc:sldChg>
      <pc:sldChg chg="modSp">
        <pc:chgData name="POVEY, Julian (PONTESBURY AND WORTHEN MEDICAL PRACTICE)" userId="S::julian.povey1968@nhs.net::6000ebce-98c7-414f-8c51-423bfc46d058" providerId="AD" clId="Web-{27220E06-A2A9-2D7D-8CCF-942B38FEED47}" dt="2026-03-08T14:26:02.591" v="239" actId="20577"/>
        <pc:sldMkLst>
          <pc:docMk/>
          <pc:sldMk cId="756684536" sldId="267"/>
        </pc:sldMkLst>
        <pc:spChg chg="mod">
          <ac:chgData name="POVEY, Julian (PONTESBURY AND WORTHEN MEDICAL PRACTICE)" userId="S::julian.povey1968@nhs.net::6000ebce-98c7-414f-8c51-423bfc46d058" providerId="AD" clId="Web-{27220E06-A2A9-2D7D-8CCF-942B38FEED47}" dt="2026-03-08T14:26:02.591" v="239" actId="20577"/>
          <ac:spMkLst>
            <pc:docMk/>
            <pc:sldMk cId="756684536" sldId="267"/>
            <ac:spMk id="2" creationId="{80543E23-CB1A-271F-7324-AA72D4F482A6}"/>
          </ac:spMkLst>
        </pc:spChg>
      </pc:sldChg>
      <pc:sldChg chg="addSp delSp modSp mod modClrScheme modCm chgLayout">
        <pc:chgData name="POVEY, Julian (PONTESBURY AND WORTHEN MEDICAL PRACTICE)" userId="S::julian.povey1968@nhs.net::6000ebce-98c7-414f-8c51-423bfc46d058" providerId="AD" clId="Web-{27220E06-A2A9-2D7D-8CCF-942B38FEED47}" dt="2026-03-08T14:07:44.360" v="143" actId="20577"/>
        <pc:sldMkLst>
          <pc:docMk/>
          <pc:sldMk cId="1402505678" sldId="425"/>
        </pc:sldMkLst>
        <pc:spChg chg="mod ord">
          <ac:chgData name="POVEY, Julian (PONTESBURY AND WORTHEN MEDICAL PRACTICE)" userId="S::julian.povey1968@nhs.net::6000ebce-98c7-414f-8c51-423bfc46d058" providerId="AD" clId="Web-{27220E06-A2A9-2D7D-8CCF-942B38FEED47}" dt="2026-03-08T13:26:49.852" v="70" actId="20577"/>
          <ac:spMkLst>
            <pc:docMk/>
            <pc:sldMk cId="1402505678" sldId="425"/>
            <ac:spMk id="2" creationId="{FC0CABBD-AF29-7922-D5FB-54522F695015}"/>
          </ac:spMkLst>
        </pc:spChg>
        <pc:spChg chg="mod ord">
          <ac:chgData name="POVEY, Julian (PONTESBURY AND WORTHEN MEDICAL PRACTICE)" userId="S::julian.povey1968@nhs.net::6000ebce-98c7-414f-8c51-423bfc46d058" providerId="AD" clId="Web-{27220E06-A2A9-2D7D-8CCF-942B38FEED47}" dt="2026-03-08T14:07:44.360" v="143" actId="20577"/>
          <ac:spMkLst>
            <pc:docMk/>
            <pc:sldMk cId="1402505678" sldId="425"/>
            <ac:spMk id="3" creationId="{0024549A-D839-0F6C-345E-4A964D1676A8}"/>
          </ac:spMkLst>
        </pc:spChg>
        <pc:picChg chg="add mod">
          <ac:chgData name="POVEY, Julian (PONTESBURY AND WORTHEN MEDICAL PRACTICE)" userId="S::julian.povey1968@nhs.net::6000ebce-98c7-414f-8c51-423bfc46d058" providerId="AD" clId="Web-{27220E06-A2A9-2D7D-8CCF-942B38FEED47}" dt="2026-03-08T13:25:58.242" v="51" actId="1076"/>
          <ac:picMkLst>
            <pc:docMk/>
            <pc:sldMk cId="1402505678" sldId="425"/>
            <ac:picMk id="9" creationId="{351C1007-3ECF-B8BB-855A-7CEA40E3D739}"/>
          </ac:picMkLst>
        </pc:picChg>
        <pc:extLst>
          <p:ext xmlns:p="http://schemas.openxmlformats.org/presentationml/2006/main" uri="{D6D511B9-2390-475A-947B-AFAB55BFBCF1}">
            <pc226:cmChg xmlns:pc226="http://schemas.microsoft.com/office/powerpoint/2022/06/main/command" chg="mod">
              <pc226:chgData name="POVEY, Julian (PONTESBURY AND WORTHEN MEDICAL PRACTICE)" userId="S::julian.povey1968@nhs.net::6000ebce-98c7-414f-8c51-423bfc46d058" providerId="AD" clId="Web-{27220E06-A2A9-2D7D-8CCF-942B38FEED47}" dt="2026-03-08T13:26:14.227" v="56" actId="20577"/>
              <pc2:cmMkLst xmlns:pc2="http://schemas.microsoft.com/office/powerpoint/2019/9/main/command">
                <pc:docMk/>
                <pc:sldMk cId="1402505678" sldId="425"/>
                <pc2:cmMk id="{654FDC1E-1274-431B-81AA-F66DC739D934}"/>
              </pc2:cmMkLst>
            </pc226:cmChg>
          </p:ext>
        </pc:extLst>
      </pc:sldChg>
      <pc:sldChg chg="addSp modSp mod ord setBg">
        <pc:chgData name="POVEY, Julian (PONTESBURY AND WORTHEN MEDICAL PRACTICE)" userId="S::julian.povey1968@nhs.net::6000ebce-98c7-414f-8c51-423bfc46d058" providerId="AD" clId="Web-{27220E06-A2A9-2D7D-8CCF-942B38FEED47}" dt="2026-03-08T14:28:59.688" v="261" actId="20577"/>
        <pc:sldMkLst>
          <pc:docMk/>
          <pc:sldMk cId="1460928390" sldId="426"/>
        </pc:sldMkLst>
        <pc:spChg chg="mod">
          <ac:chgData name="POVEY, Julian (PONTESBURY AND WORTHEN MEDICAL PRACTICE)" userId="S::julian.povey1968@nhs.net::6000ebce-98c7-414f-8c51-423bfc46d058" providerId="AD" clId="Web-{27220E06-A2A9-2D7D-8CCF-942B38FEED47}" dt="2026-03-08T14:28:59.688" v="261" actId="20577"/>
          <ac:spMkLst>
            <pc:docMk/>
            <pc:sldMk cId="1460928390" sldId="426"/>
            <ac:spMk id="2" creationId="{0F295636-F46D-B927-3FE6-F1F5BD5B5A36}"/>
          </ac:spMkLst>
        </pc:spChg>
        <pc:spChg chg="mod">
          <ac:chgData name="POVEY, Julian (PONTESBURY AND WORTHEN MEDICAL PRACTICE)" userId="S::julian.povey1968@nhs.net::6000ebce-98c7-414f-8c51-423bfc46d058" providerId="AD" clId="Web-{27220E06-A2A9-2D7D-8CCF-942B38FEED47}" dt="2026-03-08T14:28:46.422" v="260"/>
          <ac:spMkLst>
            <pc:docMk/>
            <pc:sldMk cId="1460928390" sldId="426"/>
            <ac:spMk id="8" creationId="{592A62D0-9EDA-7ED6-02E1-AA5F0571A549}"/>
          </ac:spMkLst>
        </pc:spChg>
        <pc:grpChg chg="add">
          <ac:chgData name="POVEY, Julian (PONTESBURY AND WORTHEN MEDICAL PRACTICE)" userId="S::julian.povey1968@nhs.net::6000ebce-98c7-414f-8c51-423bfc46d058" providerId="AD" clId="Web-{27220E06-A2A9-2D7D-8CCF-942B38FEED47}" dt="2026-03-08T14:28:46.422" v="260"/>
          <ac:grpSpMkLst>
            <pc:docMk/>
            <pc:sldMk cId="1460928390" sldId="426"/>
            <ac:grpSpMk id="13" creationId="{90A61547-2555-4DE2-A37F-A53E54917441}"/>
          </ac:grpSpMkLst>
        </pc:grpChg>
        <pc:picChg chg="mod">
          <ac:chgData name="POVEY, Julian (PONTESBURY AND WORTHEN MEDICAL PRACTICE)" userId="S::julian.povey1968@nhs.net::6000ebce-98c7-414f-8c51-423bfc46d058" providerId="AD" clId="Web-{27220E06-A2A9-2D7D-8CCF-942B38FEED47}" dt="2026-03-08T14:28:46.422" v="260"/>
          <ac:picMkLst>
            <pc:docMk/>
            <pc:sldMk cId="1460928390" sldId="426"/>
            <ac:picMk id="4" creationId="{B3D1612C-BC60-6CD8-3B2A-E5D74847517E}"/>
          </ac:picMkLst>
        </pc:picChg>
        <pc:picChg chg="mod">
          <ac:chgData name="POVEY, Julian (PONTESBURY AND WORTHEN MEDICAL PRACTICE)" userId="S::julian.povey1968@nhs.net::6000ebce-98c7-414f-8c51-423bfc46d058" providerId="AD" clId="Web-{27220E06-A2A9-2D7D-8CCF-942B38FEED47}" dt="2026-03-08T14:28:46.422" v="260"/>
          <ac:picMkLst>
            <pc:docMk/>
            <pc:sldMk cId="1460928390" sldId="426"/>
            <ac:picMk id="7" creationId="{74FE3332-B278-FB74-5B52-52CDFC964E7F}"/>
          </ac:picMkLst>
        </pc:picChg>
      </pc:sldChg>
      <pc:sldChg chg="addSp delSp modSp new mod ord modClrScheme chgLayout">
        <pc:chgData name="POVEY, Julian (PONTESBURY AND WORTHEN MEDICAL PRACTICE)" userId="S::julian.povey1968@nhs.net::6000ebce-98c7-414f-8c51-423bfc46d058" providerId="AD" clId="Web-{27220E06-A2A9-2D7D-8CCF-942B38FEED47}" dt="2026-03-08T14:27:59.374" v="258"/>
        <pc:sldMkLst>
          <pc:docMk/>
          <pc:sldMk cId="756414964" sldId="429"/>
        </pc:sldMkLst>
        <pc:spChg chg="mod ord">
          <ac:chgData name="POVEY, Julian (PONTESBURY AND WORTHEN MEDICAL PRACTICE)" userId="S::julian.povey1968@nhs.net::6000ebce-98c7-414f-8c51-423bfc46d058" providerId="AD" clId="Web-{27220E06-A2A9-2D7D-8CCF-942B38FEED47}" dt="2026-03-08T13:29:56.648" v="98" actId="20577"/>
          <ac:spMkLst>
            <pc:docMk/>
            <pc:sldMk cId="756414964" sldId="429"/>
            <ac:spMk id="2" creationId="{F9ADDE9D-7EAF-9345-85A9-04FA9D07A4ED}"/>
          </ac:spMkLst>
        </pc:spChg>
        <pc:spChg chg="mod ord">
          <ac:chgData name="POVEY, Julian (PONTESBURY AND WORTHEN MEDICAL PRACTICE)" userId="S::julian.povey1968@nhs.net::6000ebce-98c7-414f-8c51-423bfc46d058" providerId="AD" clId="Web-{27220E06-A2A9-2D7D-8CCF-942B38FEED47}" dt="2026-03-08T13:27:57.841" v="75" actId="20577"/>
          <ac:spMkLst>
            <pc:docMk/>
            <pc:sldMk cId="756414964" sldId="429"/>
            <ac:spMk id="3" creationId="{51111EDA-EDF1-09C4-CC5E-A0555B79B9F1}"/>
          </ac:spMkLst>
        </pc:spChg>
        <pc:picChg chg="add del">
          <ac:chgData name="POVEY, Julian (PONTESBURY AND WORTHEN MEDICAL PRACTICE)" userId="S::julian.povey1968@nhs.net::6000ebce-98c7-414f-8c51-423bfc46d058" providerId="AD" clId="Web-{27220E06-A2A9-2D7D-8CCF-942B38FEED47}" dt="2026-03-08T14:27:59.374" v="258"/>
          <ac:picMkLst>
            <pc:docMk/>
            <pc:sldMk cId="756414964" sldId="429"/>
            <ac:picMk id="6" creationId="{5492638C-FE75-BD83-4245-59E9DFA6C014}"/>
          </ac:picMkLst>
        </pc:picChg>
      </pc:sldChg>
      <pc:sldChg chg="addSp delSp modSp new mod modClrScheme chgLayout">
        <pc:chgData name="POVEY, Julian (PONTESBURY AND WORTHEN MEDICAL PRACTICE)" userId="S::julian.povey1968@nhs.net::6000ebce-98c7-414f-8c51-423bfc46d058" providerId="AD" clId="Web-{27220E06-A2A9-2D7D-8CCF-942B38FEED47}" dt="2026-03-08T13:33:04.419" v="123" actId="14100"/>
        <pc:sldMkLst>
          <pc:docMk/>
          <pc:sldMk cId="3784411928" sldId="430"/>
        </pc:sldMkLst>
        <pc:spChg chg="mod ord">
          <ac:chgData name="POVEY, Julian (PONTESBURY AND WORTHEN MEDICAL PRACTICE)" userId="S::julian.povey1968@nhs.net::6000ebce-98c7-414f-8c51-423bfc46d058" providerId="AD" clId="Web-{27220E06-A2A9-2D7D-8CCF-942B38FEED47}" dt="2026-03-08T13:30:07.570" v="106" actId="20577"/>
          <ac:spMkLst>
            <pc:docMk/>
            <pc:sldMk cId="3784411928" sldId="430"/>
            <ac:spMk id="2" creationId="{266FEA6D-E524-FFE3-89A5-0F7C8D97D88E}"/>
          </ac:spMkLst>
        </pc:spChg>
        <pc:picChg chg="add mod ord">
          <ac:chgData name="POVEY, Julian (PONTESBURY AND WORTHEN MEDICAL PRACTICE)" userId="S::julian.povey1968@nhs.net::6000ebce-98c7-414f-8c51-423bfc46d058" providerId="AD" clId="Web-{27220E06-A2A9-2D7D-8CCF-942B38FEED47}" dt="2026-03-08T13:33:04.419" v="123" actId="14100"/>
          <ac:picMkLst>
            <pc:docMk/>
            <pc:sldMk cId="3784411928" sldId="430"/>
            <ac:picMk id="5" creationId="{DECDA212-3A77-F0D8-CFB5-6F60D0389CC8}"/>
          </ac:picMkLst>
        </pc:picChg>
        <pc:picChg chg="add">
          <ac:chgData name="POVEY, Julian (PONTESBURY AND WORTHEN MEDICAL PRACTICE)" userId="S::julian.povey1968@nhs.net::6000ebce-98c7-414f-8c51-423bfc46d058" providerId="AD" clId="Web-{27220E06-A2A9-2D7D-8CCF-942B38FEED47}" dt="2026-03-08T13:32:55.450" v="121"/>
          <ac:picMkLst>
            <pc:docMk/>
            <pc:sldMk cId="3784411928" sldId="430"/>
            <ac:picMk id="7" creationId="{77ED80AB-98B2-C32D-A844-EBE53DF8FE42}"/>
          </ac:picMkLst>
        </pc:picChg>
      </pc:sldChg>
      <pc:sldChg chg="addSp delSp modSp new mod setBg">
        <pc:chgData name="POVEY, Julian (PONTESBURY AND WORTHEN MEDICAL PRACTICE)" userId="S::julian.povey1968@nhs.net::6000ebce-98c7-414f-8c51-423bfc46d058" providerId="AD" clId="Web-{27220E06-A2A9-2D7D-8CCF-942B38FEED47}" dt="2026-03-08T14:28:06.484" v="259"/>
        <pc:sldMkLst>
          <pc:docMk/>
          <pc:sldMk cId="884799541" sldId="432"/>
        </pc:sldMkLst>
        <pc:spChg chg="mod">
          <ac:chgData name="POVEY, Julian (PONTESBURY AND WORTHEN MEDICAL PRACTICE)" userId="S::julian.povey1968@nhs.net::6000ebce-98c7-414f-8c51-423bfc46d058" providerId="AD" clId="Web-{27220E06-A2A9-2D7D-8CCF-942B38FEED47}" dt="2026-03-08T14:27:49.859" v="256" actId="14100"/>
          <ac:spMkLst>
            <pc:docMk/>
            <pc:sldMk cId="884799541" sldId="432"/>
            <ac:spMk id="2" creationId="{164F16E1-5756-3972-2716-A2A91B534102}"/>
          </ac:spMkLst>
        </pc:spChg>
        <pc:spChg chg="add">
          <ac:chgData name="POVEY, Julian (PONTESBURY AND WORTHEN MEDICAL PRACTICE)" userId="S::julian.povey1968@nhs.net::6000ebce-98c7-414f-8c51-423bfc46d058" providerId="AD" clId="Web-{27220E06-A2A9-2D7D-8CCF-942B38FEED47}" dt="2026-03-08T14:27:39.233" v="255"/>
          <ac:spMkLst>
            <pc:docMk/>
            <pc:sldMk cId="884799541" sldId="432"/>
            <ac:spMk id="6" creationId="{5A7802B6-FF37-40CF-A7E2-6F2A0D9A91EF}"/>
          </ac:spMkLst>
        </pc:spChg>
        <pc:grpChg chg="add">
          <ac:chgData name="POVEY, Julian (PONTESBURY AND WORTHEN MEDICAL PRACTICE)" userId="S::julian.povey1968@nhs.net::6000ebce-98c7-414f-8c51-423bfc46d058" providerId="AD" clId="Web-{27220E06-A2A9-2D7D-8CCF-942B38FEED47}" dt="2026-03-08T14:27:39.233" v="255"/>
          <ac:grpSpMkLst>
            <pc:docMk/>
            <pc:sldMk cId="884799541" sldId="432"/>
            <ac:grpSpMk id="5" creationId="{B4DE830A-B531-4A3B-96F6-0ECE88B08555}"/>
          </ac:grpSpMkLst>
        </pc:grpChg>
        <pc:picChg chg="add">
          <ac:chgData name="POVEY, Julian (PONTESBURY AND WORTHEN MEDICAL PRACTICE)" userId="S::julian.povey1968@nhs.net::6000ebce-98c7-414f-8c51-423bfc46d058" providerId="AD" clId="Web-{27220E06-A2A9-2D7D-8CCF-942B38FEED47}" dt="2026-03-08T14:27:39.233" v="255"/>
          <ac:picMkLst>
            <pc:docMk/>
            <pc:sldMk cId="884799541" sldId="432"/>
            <ac:picMk id="8" creationId="{3132A79D-30BE-B8EC-8CA8-EEB6DD117134}"/>
          </ac:picMkLst>
        </pc:picChg>
        <pc:picChg chg="add">
          <ac:chgData name="POVEY, Julian (PONTESBURY AND WORTHEN MEDICAL PRACTICE)" userId="S::julian.povey1968@nhs.net::6000ebce-98c7-414f-8c51-423bfc46d058" providerId="AD" clId="Web-{27220E06-A2A9-2D7D-8CCF-942B38FEED47}" dt="2026-03-08T14:28:06.484" v="259"/>
          <ac:picMkLst>
            <pc:docMk/>
            <pc:sldMk cId="884799541" sldId="432"/>
            <ac:picMk id="9" creationId="{0ACCF104-BA76-11B6-1BB2-C3A2C3801B4C}"/>
          </ac:picMkLst>
        </pc:picChg>
      </pc:sldChg>
    </pc:docChg>
  </pc:docChgLst>
  <pc:docChgLst>
    <pc:chgData name="POVEY, Julian (PONTESBURY AND WORTHEN MEDICAL PRACTICE)" userId="6000ebce-98c7-414f-8c51-423bfc46d058" providerId="ADAL" clId="{5B139D63-77FF-4098-B2BA-5F3CB7F56E66}"/>
    <pc:docChg chg="undo custSel addSld delSld modSld sldOrd">
      <pc:chgData name="POVEY, Julian (PONTESBURY AND WORTHEN MEDICAL PRACTICE)" userId="6000ebce-98c7-414f-8c51-423bfc46d058" providerId="ADAL" clId="{5B139D63-77FF-4098-B2BA-5F3CB7F56E66}" dt="2026-03-07T11:32:04.479" v="306" actId="20577"/>
      <pc:docMkLst>
        <pc:docMk/>
      </pc:docMkLst>
      <pc:sldChg chg="delSp modSp mod">
        <pc:chgData name="POVEY, Julian (PONTESBURY AND WORTHEN MEDICAL PRACTICE)" userId="6000ebce-98c7-414f-8c51-423bfc46d058" providerId="ADAL" clId="{5B139D63-77FF-4098-B2BA-5F3CB7F56E66}" dt="2026-03-07T10:52:17.149" v="17" actId="122"/>
        <pc:sldMkLst>
          <pc:docMk/>
          <pc:sldMk cId="2451730763" sldId="256"/>
        </pc:sldMkLst>
        <pc:spChg chg="mod">
          <ac:chgData name="POVEY, Julian (PONTESBURY AND WORTHEN MEDICAL PRACTICE)" userId="6000ebce-98c7-414f-8c51-423bfc46d058" providerId="ADAL" clId="{5B139D63-77FF-4098-B2BA-5F3CB7F56E66}" dt="2026-03-07T10:52:17.149" v="17" actId="122"/>
          <ac:spMkLst>
            <pc:docMk/>
            <pc:sldMk cId="2451730763" sldId="256"/>
            <ac:spMk id="2" creationId="{D3DEDA2E-1CB4-F84A-7767-F434BB8BD71A}"/>
          </ac:spMkLst>
        </pc:spChg>
      </pc:sldChg>
      <pc:sldChg chg="delSp modSp mod">
        <pc:chgData name="POVEY, Julian (PONTESBURY AND WORTHEN MEDICAL PRACTICE)" userId="6000ebce-98c7-414f-8c51-423bfc46d058" providerId="ADAL" clId="{5B139D63-77FF-4098-B2BA-5F3CB7F56E66}" dt="2026-03-07T10:52:54.616" v="25" actId="478"/>
        <pc:sldMkLst>
          <pc:docMk/>
          <pc:sldMk cId="1252332995" sldId="257"/>
        </pc:sldMkLst>
        <pc:spChg chg="mod">
          <ac:chgData name="POVEY, Julian (PONTESBURY AND WORTHEN MEDICAL PRACTICE)" userId="6000ebce-98c7-414f-8c51-423bfc46d058" providerId="ADAL" clId="{5B139D63-77FF-4098-B2BA-5F3CB7F56E66}" dt="2026-03-07T10:52:48.948" v="24" actId="255"/>
          <ac:spMkLst>
            <pc:docMk/>
            <pc:sldMk cId="1252332995" sldId="257"/>
            <ac:spMk id="6" creationId="{502FC8B5-4E0A-7ADA-2D1F-E50C843A317D}"/>
          </ac:spMkLst>
        </pc:spChg>
      </pc:sldChg>
      <pc:sldChg chg="modSp mod">
        <pc:chgData name="POVEY, Julian (PONTESBURY AND WORTHEN MEDICAL PRACTICE)" userId="6000ebce-98c7-414f-8c51-423bfc46d058" providerId="ADAL" clId="{5B139D63-77FF-4098-B2BA-5F3CB7F56E66}" dt="2026-03-07T11:28:31.117" v="188" actId="20577"/>
        <pc:sldMkLst>
          <pc:docMk/>
          <pc:sldMk cId="1449632811" sldId="258"/>
        </pc:sldMkLst>
        <pc:spChg chg="mod">
          <ac:chgData name="POVEY, Julian (PONTESBURY AND WORTHEN MEDICAL PRACTICE)" userId="6000ebce-98c7-414f-8c51-423bfc46d058" providerId="ADAL" clId="{5B139D63-77FF-4098-B2BA-5F3CB7F56E66}" dt="2026-03-07T10:50:46.671" v="15"/>
          <ac:spMkLst>
            <pc:docMk/>
            <pc:sldMk cId="1449632811" sldId="258"/>
            <ac:spMk id="2" creationId="{539C4765-0183-4E96-5A85-AB534F1BF809}"/>
          </ac:spMkLst>
        </pc:spChg>
        <pc:spChg chg="mod">
          <ac:chgData name="POVEY, Julian (PONTESBURY AND WORTHEN MEDICAL PRACTICE)" userId="6000ebce-98c7-414f-8c51-423bfc46d058" providerId="ADAL" clId="{5B139D63-77FF-4098-B2BA-5F3CB7F56E66}" dt="2026-03-07T11:28:31.117" v="188" actId="20577"/>
          <ac:spMkLst>
            <pc:docMk/>
            <pc:sldMk cId="1449632811" sldId="258"/>
            <ac:spMk id="3" creationId="{CA6445E0-2F0B-A866-09FF-8D96E7619FF9}"/>
          </ac:spMkLst>
        </pc:spChg>
      </pc:sldChg>
      <pc:sldChg chg="modSp mod">
        <pc:chgData name="POVEY, Julian (PONTESBURY AND WORTHEN MEDICAL PRACTICE)" userId="6000ebce-98c7-414f-8c51-423bfc46d058" providerId="ADAL" clId="{5B139D63-77FF-4098-B2BA-5F3CB7F56E66}" dt="2026-03-07T10:53:46.084" v="41" actId="20577"/>
        <pc:sldMkLst>
          <pc:docMk/>
          <pc:sldMk cId="2550509504" sldId="259"/>
        </pc:sldMkLst>
        <pc:spChg chg="mod">
          <ac:chgData name="POVEY, Julian (PONTESBURY AND WORTHEN MEDICAL PRACTICE)" userId="6000ebce-98c7-414f-8c51-423bfc46d058" providerId="ADAL" clId="{5B139D63-77FF-4098-B2BA-5F3CB7F56E66}" dt="2026-03-07T10:50:46.671" v="15"/>
          <ac:spMkLst>
            <pc:docMk/>
            <pc:sldMk cId="2550509504" sldId="259"/>
            <ac:spMk id="9" creationId="{8E1EF0B8-3A7F-C13D-9163-2051F9442AD5}"/>
          </ac:spMkLst>
        </pc:spChg>
        <pc:spChg chg="mod">
          <ac:chgData name="POVEY, Julian (PONTESBURY AND WORTHEN MEDICAL PRACTICE)" userId="6000ebce-98c7-414f-8c51-423bfc46d058" providerId="ADAL" clId="{5B139D63-77FF-4098-B2BA-5F3CB7F56E66}" dt="2026-03-07T10:53:46.084" v="41" actId="20577"/>
          <ac:spMkLst>
            <pc:docMk/>
            <pc:sldMk cId="2550509504" sldId="259"/>
            <ac:spMk id="13" creationId="{C39C635D-A404-27D3-FE28-038B352122AF}"/>
          </ac:spMkLst>
        </pc:spChg>
      </pc:sldChg>
      <pc:sldChg chg="modSp mod">
        <pc:chgData name="POVEY, Julian (PONTESBURY AND WORTHEN MEDICAL PRACTICE)" userId="6000ebce-98c7-414f-8c51-423bfc46d058" providerId="ADAL" clId="{5B139D63-77FF-4098-B2BA-5F3CB7F56E66}" dt="2026-03-07T11:28:43.602" v="194" actId="20577"/>
        <pc:sldMkLst>
          <pc:docMk/>
          <pc:sldMk cId="1655818424" sldId="260"/>
        </pc:sldMkLst>
        <pc:spChg chg="mod">
          <ac:chgData name="POVEY, Julian (PONTESBURY AND WORTHEN MEDICAL PRACTICE)" userId="6000ebce-98c7-414f-8c51-423bfc46d058" providerId="ADAL" clId="{5B139D63-77FF-4098-B2BA-5F3CB7F56E66}" dt="2026-03-07T10:50:46.671" v="15"/>
          <ac:spMkLst>
            <pc:docMk/>
            <pc:sldMk cId="1655818424" sldId="260"/>
            <ac:spMk id="2" creationId="{4930927D-DC06-3865-747A-E07F86FBA8E9}"/>
          </ac:spMkLst>
        </pc:spChg>
        <pc:spChg chg="mod">
          <ac:chgData name="POVEY, Julian (PONTESBURY AND WORTHEN MEDICAL PRACTICE)" userId="6000ebce-98c7-414f-8c51-423bfc46d058" providerId="ADAL" clId="{5B139D63-77FF-4098-B2BA-5F3CB7F56E66}" dt="2026-03-07T11:28:43.602" v="194" actId="20577"/>
          <ac:spMkLst>
            <pc:docMk/>
            <pc:sldMk cId="1655818424" sldId="260"/>
            <ac:spMk id="3" creationId="{BBD7E38B-1451-937B-CA73-6A3CE0CEA689}"/>
          </ac:spMkLst>
        </pc:spChg>
      </pc:sldChg>
      <pc:sldChg chg="modSp mod">
        <pc:chgData name="POVEY, Julian (PONTESBURY AND WORTHEN MEDICAL PRACTICE)" userId="6000ebce-98c7-414f-8c51-423bfc46d058" providerId="ADAL" clId="{5B139D63-77FF-4098-B2BA-5F3CB7F56E66}" dt="2026-03-07T11:32:04.479" v="306" actId="20577"/>
        <pc:sldMkLst>
          <pc:docMk/>
          <pc:sldMk cId="667327985" sldId="261"/>
        </pc:sldMkLst>
        <pc:spChg chg="mod">
          <ac:chgData name="POVEY, Julian (PONTESBURY AND WORTHEN MEDICAL PRACTICE)" userId="6000ebce-98c7-414f-8c51-423bfc46d058" providerId="ADAL" clId="{5B139D63-77FF-4098-B2BA-5F3CB7F56E66}" dt="2026-03-07T10:50:46.671" v="15"/>
          <ac:spMkLst>
            <pc:docMk/>
            <pc:sldMk cId="667327985" sldId="261"/>
            <ac:spMk id="2" creationId="{32D431C1-73F3-C74A-E1E0-36951C6E28A5}"/>
          </ac:spMkLst>
        </pc:spChg>
        <pc:spChg chg="mod">
          <ac:chgData name="POVEY, Julian (PONTESBURY AND WORTHEN MEDICAL PRACTICE)" userId="6000ebce-98c7-414f-8c51-423bfc46d058" providerId="ADAL" clId="{5B139D63-77FF-4098-B2BA-5F3CB7F56E66}" dt="2026-03-07T11:32:04.479" v="306" actId="20577"/>
          <ac:spMkLst>
            <pc:docMk/>
            <pc:sldMk cId="667327985" sldId="261"/>
            <ac:spMk id="3" creationId="{4789057A-E656-DCAA-E469-CEC625BA4307}"/>
          </ac:spMkLst>
        </pc:spChg>
      </pc:sldChg>
      <pc:sldChg chg="modSp mod">
        <pc:chgData name="POVEY, Julian (PONTESBURY AND WORTHEN MEDICAL PRACTICE)" userId="6000ebce-98c7-414f-8c51-423bfc46d058" providerId="ADAL" clId="{5B139D63-77FF-4098-B2BA-5F3CB7F56E66}" dt="2026-03-07T10:54:33.305" v="46" actId="255"/>
        <pc:sldMkLst>
          <pc:docMk/>
          <pc:sldMk cId="1018252059" sldId="262"/>
        </pc:sldMkLst>
        <pc:spChg chg="mod">
          <ac:chgData name="POVEY, Julian (PONTESBURY AND WORTHEN MEDICAL PRACTICE)" userId="6000ebce-98c7-414f-8c51-423bfc46d058" providerId="ADAL" clId="{5B139D63-77FF-4098-B2BA-5F3CB7F56E66}" dt="2026-03-07T10:50:46.671" v="15"/>
          <ac:spMkLst>
            <pc:docMk/>
            <pc:sldMk cId="1018252059" sldId="262"/>
            <ac:spMk id="2" creationId="{50978B86-CF07-AB6F-B8F9-F397B5C741E7}"/>
          </ac:spMkLst>
        </pc:spChg>
        <pc:spChg chg="mod">
          <ac:chgData name="POVEY, Julian (PONTESBURY AND WORTHEN MEDICAL PRACTICE)" userId="6000ebce-98c7-414f-8c51-423bfc46d058" providerId="ADAL" clId="{5B139D63-77FF-4098-B2BA-5F3CB7F56E66}" dt="2026-03-07T10:54:33.305" v="46" actId="255"/>
          <ac:spMkLst>
            <pc:docMk/>
            <pc:sldMk cId="1018252059" sldId="262"/>
            <ac:spMk id="3" creationId="{28B479BC-F9B8-0174-BD6B-15F09B6ADFFE}"/>
          </ac:spMkLst>
        </pc:spChg>
      </pc:sldChg>
      <pc:sldChg chg="modSp mod">
        <pc:chgData name="POVEY, Julian (PONTESBURY AND WORTHEN MEDICAL PRACTICE)" userId="6000ebce-98c7-414f-8c51-423bfc46d058" providerId="ADAL" clId="{5B139D63-77FF-4098-B2BA-5F3CB7F56E66}" dt="2026-03-07T10:55:39.261" v="59" actId="255"/>
        <pc:sldMkLst>
          <pc:docMk/>
          <pc:sldMk cId="1425037836" sldId="263"/>
        </pc:sldMkLst>
        <pc:spChg chg="mod">
          <ac:chgData name="POVEY, Julian (PONTESBURY AND WORTHEN MEDICAL PRACTICE)" userId="6000ebce-98c7-414f-8c51-423bfc46d058" providerId="ADAL" clId="{5B139D63-77FF-4098-B2BA-5F3CB7F56E66}" dt="2026-03-07T10:50:46.671" v="15"/>
          <ac:spMkLst>
            <pc:docMk/>
            <pc:sldMk cId="1425037836" sldId="263"/>
            <ac:spMk id="2" creationId="{82572741-4BB6-D0F0-13A1-69AA6FF41A31}"/>
          </ac:spMkLst>
        </pc:spChg>
        <pc:spChg chg="mod">
          <ac:chgData name="POVEY, Julian (PONTESBURY AND WORTHEN MEDICAL PRACTICE)" userId="6000ebce-98c7-414f-8c51-423bfc46d058" providerId="ADAL" clId="{5B139D63-77FF-4098-B2BA-5F3CB7F56E66}" dt="2026-03-07T10:55:39.261" v="59" actId="255"/>
          <ac:spMkLst>
            <pc:docMk/>
            <pc:sldMk cId="1425037836" sldId="263"/>
            <ac:spMk id="3" creationId="{96CA480E-9723-625F-F616-AF8F1EF2A065}"/>
          </ac:spMkLst>
        </pc:spChg>
      </pc:sldChg>
      <pc:sldChg chg="modSp mod">
        <pc:chgData name="POVEY, Julian (PONTESBURY AND WORTHEN MEDICAL PRACTICE)" userId="6000ebce-98c7-414f-8c51-423bfc46d058" providerId="ADAL" clId="{5B139D63-77FF-4098-B2BA-5F3CB7F56E66}" dt="2026-03-07T10:54:54.447" v="48" actId="255"/>
        <pc:sldMkLst>
          <pc:docMk/>
          <pc:sldMk cId="3672856150" sldId="264"/>
        </pc:sldMkLst>
        <pc:spChg chg="mod">
          <ac:chgData name="POVEY, Julian (PONTESBURY AND WORTHEN MEDICAL PRACTICE)" userId="6000ebce-98c7-414f-8c51-423bfc46d058" providerId="ADAL" clId="{5B139D63-77FF-4098-B2BA-5F3CB7F56E66}" dt="2026-03-07T10:50:46.671" v="15"/>
          <ac:spMkLst>
            <pc:docMk/>
            <pc:sldMk cId="3672856150" sldId="264"/>
            <ac:spMk id="2" creationId="{610054F0-3710-E677-DA2C-83D6E7B9E6A8}"/>
          </ac:spMkLst>
        </pc:spChg>
        <pc:spChg chg="mod">
          <ac:chgData name="POVEY, Julian (PONTESBURY AND WORTHEN MEDICAL PRACTICE)" userId="6000ebce-98c7-414f-8c51-423bfc46d058" providerId="ADAL" clId="{5B139D63-77FF-4098-B2BA-5F3CB7F56E66}" dt="2026-03-07T10:54:54.447" v="48" actId="255"/>
          <ac:spMkLst>
            <pc:docMk/>
            <pc:sldMk cId="3672856150" sldId="264"/>
            <ac:spMk id="3" creationId="{0E632494-C701-B0FE-130F-0A527B4E1C36}"/>
          </ac:spMkLst>
        </pc:spChg>
      </pc:sldChg>
      <pc:sldChg chg="modSp mod">
        <pc:chgData name="POVEY, Julian (PONTESBURY AND WORTHEN MEDICAL PRACTICE)" userId="6000ebce-98c7-414f-8c51-423bfc46d058" providerId="ADAL" clId="{5B139D63-77FF-4098-B2BA-5F3CB7F56E66}" dt="2026-03-07T10:55:27.894" v="58" actId="255"/>
        <pc:sldMkLst>
          <pc:docMk/>
          <pc:sldMk cId="3665619292" sldId="265"/>
        </pc:sldMkLst>
        <pc:spChg chg="mod">
          <ac:chgData name="POVEY, Julian (PONTESBURY AND WORTHEN MEDICAL PRACTICE)" userId="6000ebce-98c7-414f-8c51-423bfc46d058" providerId="ADAL" clId="{5B139D63-77FF-4098-B2BA-5F3CB7F56E66}" dt="2026-03-07T10:50:46.671" v="15"/>
          <ac:spMkLst>
            <pc:docMk/>
            <pc:sldMk cId="3665619292" sldId="265"/>
            <ac:spMk id="2" creationId="{90C8365F-7471-E3EF-468E-D12BE9217510}"/>
          </ac:spMkLst>
        </pc:spChg>
      </pc:sldChg>
      <pc:sldChg chg="modSp mod">
        <pc:chgData name="POVEY, Julian (PONTESBURY AND WORTHEN MEDICAL PRACTICE)" userId="6000ebce-98c7-414f-8c51-423bfc46d058" providerId="ADAL" clId="{5B139D63-77FF-4098-B2BA-5F3CB7F56E66}" dt="2026-03-07T10:55:55.044" v="63" actId="255"/>
        <pc:sldMkLst>
          <pc:docMk/>
          <pc:sldMk cId="1917855282" sldId="266"/>
        </pc:sldMkLst>
        <pc:spChg chg="mod">
          <ac:chgData name="POVEY, Julian (PONTESBURY AND WORTHEN MEDICAL PRACTICE)" userId="6000ebce-98c7-414f-8c51-423bfc46d058" providerId="ADAL" clId="{5B139D63-77FF-4098-B2BA-5F3CB7F56E66}" dt="2026-03-07T10:50:46.671" v="15"/>
          <ac:spMkLst>
            <pc:docMk/>
            <pc:sldMk cId="1917855282" sldId="266"/>
            <ac:spMk id="2" creationId="{8889F7B7-6891-A725-C381-34ACF92D3C10}"/>
          </ac:spMkLst>
        </pc:spChg>
        <pc:spChg chg="mod">
          <ac:chgData name="POVEY, Julian (PONTESBURY AND WORTHEN MEDICAL PRACTICE)" userId="6000ebce-98c7-414f-8c51-423bfc46d058" providerId="ADAL" clId="{5B139D63-77FF-4098-B2BA-5F3CB7F56E66}" dt="2026-03-07T10:55:55.044" v="63" actId="255"/>
          <ac:spMkLst>
            <pc:docMk/>
            <pc:sldMk cId="1917855282" sldId="266"/>
            <ac:spMk id="3" creationId="{B63FF49B-1D27-BB38-1983-015297F07CBB}"/>
          </ac:spMkLst>
        </pc:spChg>
      </pc:sldChg>
      <pc:sldChg chg="modSp mod">
        <pc:chgData name="POVEY, Julian (PONTESBURY AND WORTHEN MEDICAL PRACTICE)" userId="6000ebce-98c7-414f-8c51-423bfc46d058" providerId="ADAL" clId="{5B139D63-77FF-4098-B2BA-5F3CB7F56E66}" dt="2026-03-07T10:57:09.482" v="167" actId="20577"/>
        <pc:sldMkLst>
          <pc:docMk/>
          <pc:sldMk cId="756684536" sldId="267"/>
        </pc:sldMkLst>
        <pc:spChg chg="mod">
          <ac:chgData name="POVEY, Julian (PONTESBURY AND WORTHEN MEDICAL PRACTICE)" userId="6000ebce-98c7-414f-8c51-423bfc46d058" providerId="ADAL" clId="{5B139D63-77FF-4098-B2BA-5F3CB7F56E66}" dt="2026-03-07T10:50:46.671" v="15"/>
          <ac:spMkLst>
            <pc:docMk/>
            <pc:sldMk cId="756684536" sldId="267"/>
            <ac:spMk id="2" creationId="{80543E23-CB1A-271F-7324-AA72D4F482A6}"/>
          </ac:spMkLst>
        </pc:spChg>
        <pc:spChg chg="mod">
          <ac:chgData name="POVEY, Julian (PONTESBURY AND WORTHEN MEDICAL PRACTICE)" userId="6000ebce-98c7-414f-8c51-423bfc46d058" providerId="ADAL" clId="{5B139D63-77FF-4098-B2BA-5F3CB7F56E66}" dt="2026-03-07T10:57:09.482" v="167" actId="20577"/>
          <ac:spMkLst>
            <pc:docMk/>
            <pc:sldMk cId="756684536" sldId="267"/>
            <ac:spMk id="3" creationId="{B0E338E5-2F2C-EB81-4957-BDE32ADEFC6E}"/>
          </ac:spMkLst>
        </pc:spChg>
      </pc:sldChg>
      <pc:sldChg chg="modSp mod">
        <pc:chgData name="POVEY, Julian (PONTESBURY AND WORTHEN MEDICAL PRACTICE)" userId="6000ebce-98c7-414f-8c51-423bfc46d058" providerId="ADAL" clId="{5B139D63-77FF-4098-B2BA-5F3CB7F56E66}" dt="2026-03-07T10:58:04.492" v="170" actId="255"/>
        <pc:sldMkLst>
          <pc:docMk/>
          <pc:sldMk cId="1402505678" sldId="425"/>
        </pc:sldMkLst>
        <pc:spChg chg="mod">
          <ac:chgData name="POVEY, Julian (PONTESBURY AND WORTHEN MEDICAL PRACTICE)" userId="6000ebce-98c7-414f-8c51-423bfc46d058" providerId="ADAL" clId="{5B139D63-77FF-4098-B2BA-5F3CB7F56E66}" dt="2026-03-07T10:50:46.671" v="15"/>
          <ac:spMkLst>
            <pc:docMk/>
            <pc:sldMk cId="1402505678" sldId="425"/>
            <ac:spMk id="2" creationId="{FC0CABBD-AF29-7922-D5FB-54522F695015}"/>
          </ac:spMkLst>
        </pc:spChg>
        <pc:spChg chg="mod">
          <ac:chgData name="POVEY, Julian (PONTESBURY AND WORTHEN MEDICAL PRACTICE)" userId="6000ebce-98c7-414f-8c51-423bfc46d058" providerId="ADAL" clId="{5B139D63-77FF-4098-B2BA-5F3CB7F56E66}" dt="2026-03-07T10:58:04.492" v="170" actId="255"/>
          <ac:spMkLst>
            <pc:docMk/>
            <pc:sldMk cId="1402505678" sldId="425"/>
            <ac:spMk id="3" creationId="{0024549A-D839-0F6C-345E-4A964D1676A8}"/>
          </ac:spMkLst>
        </pc:spChg>
      </pc:sldChg>
      <pc:sldChg chg="addSp delSp modSp mod">
        <pc:chgData name="POVEY, Julian (PONTESBURY AND WORTHEN MEDICAL PRACTICE)" userId="6000ebce-98c7-414f-8c51-423bfc46d058" providerId="ADAL" clId="{5B139D63-77FF-4098-B2BA-5F3CB7F56E66}" dt="2026-03-07T11:00:59.819" v="180" actId="1076"/>
        <pc:sldMkLst>
          <pc:docMk/>
          <pc:sldMk cId="1460928390" sldId="426"/>
        </pc:sldMkLst>
        <pc:spChg chg="mod">
          <ac:chgData name="POVEY, Julian (PONTESBURY AND WORTHEN MEDICAL PRACTICE)" userId="6000ebce-98c7-414f-8c51-423bfc46d058" providerId="ADAL" clId="{5B139D63-77FF-4098-B2BA-5F3CB7F56E66}" dt="2026-03-07T10:50:46.671" v="15"/>
          <ac:spMkLst>
            <pc:docMk/>
            <pc:sldMk cId="1460928390" sldId="426"/>
            <ac:spMk id="2" creationId="{0F295636-F46D-B927-3FE6-F1F5BD5B5A36}"/>
          </ac:spMkLst>
        </pc:spChg>
        <pc:spChg chg="add mod">
          <ac:chgData name="POVEY, Julian (PONTESBURY AND WORTHEN MEDICAL PRACTICE)" userId="6000ebce-98c7-414f-8c51-423bfc46d058" providerId="ADAL" clId="{5B139D63-77FF-4098-B2BA-5F3CB7F56E66}" dt="2026-03-07T11:00:38.062" v="175" actId="14100"/>
          <ac:spMkLst>
            <pc:docMk/>
            <pc:sldMk cId="1460928390" sldId="426"/>
            <ac:spMk id="8" creationId="{592A62D0-9EDA-7ED6-02E1-AA5F0571A549}"/>
          </ac:spMkLst>
        </pc:spChg>
        <pc:picChg chg="add mod">
          <ac:chgData name="POVEY, Julian (PONTESBURY AND WORTHEN MEDICAL PRACTICE)" userId="6000ebce-98c7-414f-8c51-423bfc46d058" providerId="ADAL" clId="{5B139D63-77FF-4098-B2BA-5F3CB7F56E66}" dt="2026-03-07T11:00:59.819" v="180" actId="1076"/>
          <ac:picMkLst>
            <pc:docMk/>
            <pc:sldMk cId="1460928390" sldId="426"/>
            <ac:picMk id="7" creationId="{74FE3332-B278-FB74-5B52-52CDFC964E7F}"/>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0T13:27:21.469"/>
    </inkml:context>
    <inkml:brush xml:id="br0">
      <inkml:brushProperty name="width" value="0.1" units="cm"/>
      <inkml:brushProperty name="height" value="0.1" units="cm"/>
      <inkml:brushProperty name="color" value="#E71224"/>
    </inkml:brush>
  </inkml:definitions>
  <inkml:trace contextRef="#ctx0" brushRef="#br0">32308 9753 16383 0 0,'-5'0'0'0'0,"-6"0"0"0"0,-7 0 0 0 0,-4 0 0 0 0,-4-5 0 0 0,-11-1 0 0 0,-5-5 0 0 0,-14-1 0 0 0,-2 3 0 0 0,-11-3 0 0 0,-8 1 0 0 0,0 2 0 0 0,-11 3 0 0 0,-1 2 0 0 0,-18-7 0 0 0,-6-3 0 0 0,3-3 0 0 0,-24-3 0 0 0,-3 1 0 0 0,-13-1 0 0 0,6 4 0 0 0,-7 3 0 0 0,13 0 0 0 0,2 2 0 0 0,8 3 0 0 0,17 3 0 0 0,4 2 0 0 0,14 1 0 0 0,0 2 0 0 0,11 0 0 0 0,4 1 0 0 0,2 4 0 0 0,4 2 0 0 0,4 0 0 0 0,10-2 0 0 0,9-2 0 0 0,3 0 0 0 0,6-2 0 0 0,8 4 0 0 0,6 1 0 0 0,7 5 0 0 0,2 0 0 0 0,-1 3 0 0 0,-3-1 0 0 0,4 3 0 0 0,-2-2 0 0 0,3 1 0 0 0,0 4 0 0 0,2 2 0 0 0,4 4 0 0 0,-2-4 0 0 0,2 0 0 0 0,-3-3 0 0 0,2-1 0 0 0,2 3 0 0 0,-3-3 0 0 0,2 5 0 0 0,2 4 0 0 0,2 3 0 0 0,3 0 0 0 0,1 1 0 0 0,1 0 0 0 0,2-1 0 0 0,-1 0 0 0 0,0 0 0 0 0,1-1 0 0 0,-1 1 0 0 0,0-1 0 0 0,5-5 0 0 0,2-1 0 0 0,4 0 0 0 0,0 1 0 0 0,3-3 0 0 0,0 5 0 0 0,-3 2 0 0 0,1 2 0 0 0,-1 1 0 0 0,2-6 0 0 0,-1 0 0 0 0,3-6 0 0 0,-2-1 0 0 0,2 3 0 0 0,-2 1 0 0 0,2 2 0 0 0,-2 3 0 0 0,2 1 0 0 0,4-4 0 0 0,-3-1 0 0 0,-3 1 0 0 0,1-4 0 0 0,3 4 0 0 0,3-1 0 0 0,-2 0 0 0 0,1-3 0 0 0,-3-1 0 0 0,1-3 0 0 0,2 1 0 0 0,3 2 0 0 0,7 3 0 0 0,4-2 0 0 0,-5 0 0 0 0,4 3 0 0 0,0 1 0 0 0,0 2 0 0 0,0 2 0 0 0,-2-4 0 0 0,5-2 0 0 0,0-3 0 0 0,4-1 0 0 0,5 2 0 0 0,10 3 0 0 0,5-3 0 0 0,-3-5 0 0 0,-1-4 0 0 0,-1 1 0 0 0,6 3 0 0 0,-3-1 0 0 0,-7 3 0 0 0,3-2 0 0 0,-3 1 0 0 0,-5-1 0 0 0,0-3 0 0 0,-4-4 0 0 0,-4-3 0 0 0,-2-2 0 0 0,-4-1 0 0 0,-2 3 0 0 0,0 2 0 0 0,-2-1 0 0 0,1 0 0 0 0,-1-2 0 0 0,1-2 0 0 0,5 0 0 0 0,1 0 0 0 0,0-1 0 0 0,-1 0 0 0 0,-1-1 0 0 0,8 1 0 0 0,2 0 0 0 0,18 0 0 0 0,9 0 0 0 0,1 0 0 0 0,-1 0 0 0 0,-2 0 0 0 0,6 0 0 0 0,0 0 0 0 0,-7 0 0 0 0,-10 0 0 0 0,-10 0 0 0 0,-8 0 0 0 0,-6 0 0 0 0,-3 0 0 0 0,3 0 0 0 0,1 0 0 0 0,4 0 0 0 0,5 0 0 0 0,1-5 0 0 0,-2-1 0 0 0,1-5 0 0 0,-1-1 0 0 0,-4-2 0 0 0,-2 1 0 0 0,-3 2 0 0 0,-2-2 0 0 0,-1 2 0 0 0,-1 3 0 0 0,4-3 0 0 0,2 1 0 0 0,5-2 0 0 0,0-5 0 0 0,-2 1 0 0 0,-2 4 0 0 0,-2-2 0 0 0,-2-3 0 0 0,-2 2 0 0 0,0 3 0 0 0,-1-6 0 0 0,0 0 0 0 0,-5-2 0 0 0,-2 3 0 0 0,-4-1 0 0 0,0 3 0 0 0,-3-1 0 0 0,0 2 0 0 0,4-1 0 0 0,2 2 0 0 0,-1-1 0 0 0,1 1 0 0 0,-4-2 0 0 0,-4-3 0 0 0,1 1 0 0 0,-2 0 0 0 0,2 1 0 0 0,-1 0 0 0 0,-3-3 0 0 0,-3-3 0 0 0,-2-2 0 0 0,-2-2 0 0 0,-2-2 0 0 0,0 0 0 0 0,0-1 0 0 0,-6 1 0 0 0,-1-1 0 0 0,1 0 0 0 0,1 1 0 0 0,1-1 0 0 0,2 1 0 0 0,-4 0 0 0 0,-1 0 0 0 0,1-1 0 0 0,1 1 0 0 0,2 0 0 0 0,-4 5 0 0 0,0 1 0 0 0,1 0 0 0 0,-4-2 0 0 0,-4 4 0 0 0,-1 1 0 0 0,3-2 0 0 0,-1-2 0 0 0,-4-2 0 0 0,-3-1 0 0 0,-3-1 0 0 0,-3 3 0 0 0,3 2 0 0 0,1 5 0 0 0,-1 4 0 0 0,4 0 0 0 0,0 3 0 0 0,-1 2 0 0 0,2-1 0 0 0,0-1 0 0 0,-2 3 0 0 0,-3-3 0 0 0,-1 1 0 0 0,-2 1 0 0 0,3-2 0 0 0,6-5 0 0 0,1 1 0 0 0,-2 2 0 0 0,3 4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716FA1-3EAE-491F-9721-1710979962FB}" type="datetimeFigureOut">
              <a:rPr lang="en-GB" smtClean="0"/>
              <a:t>13/03/2026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10FB9A-174B-4B5D-AA36-9ABE42DF0F17}" type="slidenum">
              <a:rPr lang="en-GB" smtClean="0"/>
              <a:t>‹#›</a:t>
            </a:fld>
            <a:endParaRPr lang="en-GB"/>
          </a:p>
        </p:txBody>
      </p:sp>
    </p:spTree>
    <p:extLst>
      <p:ext uri="{BB962C8B-B14F-4D97-AF65-F5344CB8AC3E}">
        <p14:creationId xmlns:p14="http://schemas.microsoft.com/office/powerpoint/2010/main" val="170677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B44F72-B667-724A-817B-C8D52BA16B5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4650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7D340-07DA-9F91-6EE6-628CE6538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ABFF1-5BE2-9B79-B017-D00E07FF90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A5AE7-86A6-DA58-200F-66D577DCDABC}"/>
              </a:ext>
            </a:extLst>
          </p:cNvPr>
          <p:cNvSpPr>
            <a:spLocks noGrp="1"/>
          </p:cNvSpPr>
          <p:nvPr>
            <p:ph type="body" idx="1"/>
          </p:nvPr>
        </p:nvSpPr>
        <p:spPr/>
        <p:txBody>
          <a:bodyPr/>
          <a:lstStyle/>
          <a:p>
            <a:endParaRPr lang="en-GB">
              <a:ea typeface="Calibri"/>
              <a:cs typeface="Calibri"/>
            </a:endParaRPr>
          </a:p>
          <a:p>
            <a:endParaRPr lang="en-GB">
              <a:cs typeface="Calibri"/>
            </a:endParaRPr>
          </a:p>
          <a:p>
            <a:r>
              <a:rPr lang="en-GB">
                <a:cs typeface="Calibri"/>
              </a:rPr>
              <a:t>I think it might be worth not mentioning business pressures here at all, in the context of Global Sum, and simply noting the issue when showing the graph on slide 7 – in the context of the total uplift.</a:t>
            </a:r>
            <a:endParaRPr lang="en-GB"/>
          </a:p>
        </p:txBody>
      </p:sp>
      <p:sp>
        <p:nvSpPr>
          <p:cNvPr id="4" name="Slide Number Placeholder 3">
            <a:extLst>
              <a:ext uri="{FF2B5EF4-FFF2-40B4-BE49-F238E27FC236}">
                <a16:creationId xmlns:a16="http://schemas.microsoft.com/office/drawing/2014/main" id="{5050D6F8-E64B-3887-9BE0-6416A1F7CB4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B44F72-B667-724A-817B-C8D52BA16B5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178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AD279-059D-2361-DCDC-EB33E8C29B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4B490-0FC4-47C6-408B-ACBFC8EA7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DA889D-C7A6-49D3-C6B2-57B2BAE36BD5}"/>
              </a:ext>
            </a:extLst>
          </p:cNvPr>
          <p:cNvSpPr>
            <a:spLocks noGrp="1"/>
          </p:cNvSpPr>
          <p:nvPr>
            <p:ph type="body" idx="1"/>
          </p:nvPr>
        </p:nvSpPr>
        <p:spPr/>
        <p:txBody>
          <a:bodyPr/>
          <a:lstStyle/>
          <a:p>
            <a:endParaRPr lang="en-GB">
              <a:ea typeface="Calibri"/>
              <a:cs typeface="Calibri"/>
            </a:endParaRPr>
          </a:p>
          <a:p>
            <a:endParaRPr lang="en-GB">
              <a:cs typeface="Calibri"/>
            </a:endParaRPr>
          </a:p>
          <a:p>
            <a:r>
              <a:rPr lang="en-GB">
                <a:cs typeface="Calibri"/>
              </a:rPr>
              <a:t>I think it might be worth not mentioning business pressures here at all, in the context of Global Sum, and simply noting the issue when showing the graph on slide 7 – in the context of the total uplift.</a:t>
            </a:r>
            <a:endParaRPr lang="en-GB"/>
          </a:p>
        </p:txBody>
      </p:sp>
      <p:sp>
        <p:nvSpPr>
          <p:cNvPr id="4" name="Slide Number Placeholder 3">
            <a:extLst>
              <a:ext uri="{FF2B5EF4-FFF2-40B4-BE49-F238E27FC236}">
                <a16:creationId xmlns:a16="http://schemas.microsoft.com/office/drawing/2014/main" id="{374E406A-04EE-751F-272A-D92E4943AB2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B44F72-B667-724A-817B-C8D52BA16B5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0806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4C0A8-FA50-41C1-3F4B-5F61A705F5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EAB379-597D-D53D-A018-7522F9B4B0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192443-57BD-4DEE-D6DB-7018557CD165}"/>
              </a:ext>
            </a:extLst>
          </p:cNvPr>
          <p:cNvSpPr>
            <a:spLocks noGrp="1"/>
          </p:cNvSpPr>
          <p:nvPr>
            <p:ph type="body" idx="1"/>
          </p:nvPr>
        </p:nvSpPr>
        <p:spPr/>
        <p:txBody>
          <a:bodyPr/>
          <a:lstStyle/>
          <a:p>
            <a:endParaRPr lang="en-GB">
              <a:ea typeface="Calibri"/>
              <a:cs typeface="Calibri"/>
            </a:endParaRPr>
          </a:p>
          <a:p>
            <a:endParaRPr lang="en-GB">
              <a:cs typeface="Calibri"/>
            </a:endParaRPr>
          </a:p>
          <a:p>
            <a:r>
              <a:rPr lang="en-GB">
                <a:cs typeface="Calibri"/>
              </a:rPr>
              <a:t>I think it might be worth not mentioning business pressures here at all, in the context of Global Sum, and simply noting the issue when showing the graph on slide 7 – in the context of the total uplift.</a:t>
            </a:r>
            <a:endParaRPr lang="en-GB"/>
          </a:p>
        </p:txBody>
      </p:sp>
      <p:sp>
        <p:nvSpPr>
          <p:cNvPr id="4" name="Slide Number Placeholder 3">
            <a:extLst>
              <a:ext uri="{FF2B5EF4-FFF2-40B4-BE49-F238E27FC236}">
                <a16:creationId xmlns:a16="http://schemas.microsoft.com/office/drawing/2014/main" id="{890ED52D-E978-ED44-D00D-2C5AFC8C189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B44F72-B667-724A-817B-C8D52BA16B5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1945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Note: DHSC / NHSE increased the provisional combined total uplift from £462m (a 3.5% cash increase) included in their consultation opening letter to GPCE on 1 December 2025 to £485m (a 3.6% cash increase) in their closing letter on 20 February 2026</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B44F72-B667-724A-817B-C8D52BA16B5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733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Add SFE references</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B44F72-B667-724A-817B-C8D52BA16B5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5622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B44F72-B667-724A-817B-C8D52BA16B5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6114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B44F72-B667-724A-817B-C8D52BA16B5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1459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B44F72-B667-724A-817B-C8D52BA16B5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7362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2 lines blu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a:t>Click to edit Master text styles</a:t>
            </a:r>
          </a:p>
          <a:p>
            <a:pPr lvl="1"/>
            <a:r>
              <a:rPr lang="en-GB"/>
              <a:t>Second level</a:t>
            </a:r>
          </a:p>
        </p:txBody>
      </p:sp>
      <p:sp>
        <p:nvSpPr>
          <p:cNvPr id="4" name="Title 3"/>
          <p:cNvSpPr>
            <a:spLocks noGrp="1"/>
          </p:cNvSpPr>
          <p:nvPr>
            <p:ph type="title"/>
          </p:nvPr>
        </p:nvSpPr>
        <p:spPr>
          <a:xfrm>
            <a:off x="517392" y="341821"/>
            <a:ext cx="7195469" cy="1661993"/>
          </a:xfrm>
        </p:spPr>
        <p:txBody>
          <a:bodyPr/>
          <a:lstStyle/>
          <a:p>
            <a:r>
              <a:rPr lang="en-GB"/>
              <a:t>Click to edit Master title style</a:t>
            </a:r>
          </a:p>
        </p:txBody>
      </p:sp>
      <p:sp>
        <p:nvSpPr>
          <p:cNvPr id="7" name="Date Placeholder 5"/>
          <p:cNvSpPr>
            <a:spLocks noGrp="1"/>
          </p:cNvSpPr>
          <p:nvPr>
            <p:ph type="dt" sz="half" idx="2"/>
          </p:nvPr>
        </p:nvSpPr>
        <p:spPr>
          <a:xfrm>
            <a:off x="517393" y="6375635"/>
            <a:ext cx="3859345" cy="164212"/>
          </a:xfrm>
          <a:prstGeom prst="rect">
            <a:avLst/>
          </a:prstGeom>
        </p:spPr>
        <p:txBody>
          <a:bodyPr wrap="square" lIns="0" tIns="0" rIns="0" bIns="0" anchor="ctr">
            <a:spAutoFit/>
          </a:bodyPr>
          <a:lstStyle>
            <a:lvl1pPr>
              <a:defRPr lang="en-US" sz="1067" b="0" i="0" u="none" strike="noStrike" baseline="0" smtClean="0">
                <a:solidFill>
                  <a:srgbClr val="FFFFFF"/>
                </a:solidFill>
                <a:latin typeface="Calibri"/>
                <a:cs typeface="Calibri"/>
              </a:defRPr>
            </a:lvl1pPr>
          </a:lstStyle>
          <a:p>
            <a:pPr defTabSz="609585"/>
            <a:fld id="{720B5B47-3CF9-9543-849A-170F8D3A42D1}" type="datetime3">
              <a:rPr lang="en-GB" smtClean="0"/>
              <a:pPr defTabSz="609585"/>
              <a:t>13 March, 2026</a:t>
            </a:fld>
            <a:endParaRPr lang="en-GB"/>
          </a:p>
        </p:txBody>
      </p:sp>
    </p:spTree>
    <p:extLst>
      <p:ext uri="{BB962C8B-B14F-4D97-AF65-F5344CB8AC3E}">
        <p14:creationId xmlns:p14="http://schemas.microsoft.com/office/powerpoint/2010/main" val="2826233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BD3A89-E9E3-46DE-AF01-A633BDFA3A18}" type="datetimeFigureOut">
              <a:rPr lang="en-GB" smtClean="0"/>
              <a:t>13/03/2026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3277117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BD3A89-E9E3-46DE-AF01-A633BDFA3A18}" type="datetimeFigureOut">
              <a:rPr lang="en-GB" smtClean="0"/>
              <a:t>13/03/2026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389481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BD3A89-E9E3-46DE-AF01-A633BDFA3A18}" type="datetimeFigureOut">
              <a:rPr lang="en-GB" smtClean="0"/>
              <a:t>13/03/2026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2462117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1932476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806821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2772173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248198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2270940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30635198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599318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Divider 5">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17392" y="341821"/>
            <a:ext cx="7195469" cy="1661993"/>
          </a:xfrm>
        </p:spPr>
        <p:txBody>
          <a:bodyPr/>
          <a:lstStyle/>
          <a:p>
            <a:r>
              <a:rPr lang="en-GB"/>
              <a:t>Click to edit Master title style</a:t>
            </a:r>
          </a:p>
        </p:txBody>
      </p:sp>
      <p:sp>
        <p:nvSpPr>
          <p:cNvPr id="7" name="Date Placeholder 5"/>
          <p:cNvSpPr>
            <a:spLocks noGrp="1"/>
          </p:cNvSpPr>
          <p:nvPr>
            <p:ph type="dt" sz="half" idx="2"/>
          </p:nvPr>
        </p:nvSpPr>
        <p:spPr>
          <a:xfrm>
            <a:off x="517393" y="6375635"/>
            <a:ext cx="3859345" cy="164212"/>
          </a:xfrm>
          <a:prstGeom prst="rect">
            <a:avLst/>
          </a:prstGeom>
        </p:spPr>
        <p:txBody>
          <a:bodyPr wrap="square" lIns="0" tIns="0" rIns="0" bIns="0" anchor="ctr">
            <a:spAutoFit/>
          </a:bodyPr>
          <a:lstStyle>
            <a:lvl1pPr>
              <a:defRPr lang="en-US" sz="1067" b="0" i="0" u="none" strike="noStrike" baseline="0" smtClean="0">
                <a:solidFill>
                  <a:srgbClr val="FFFFFF"/>
                </a:solidFill>
                <a:latin typeface="Calibri"/>
                <a:cs typeface="Calibri"/>
              </a:defRPr>
            </a:lvl1pPr>
          </a:lstStyle>
          <a:p>
            <a:pPr defTabSz="609585"/>
            <a:fld id="{2A26A3F8-7E36-7142-AB35-4ABC934D5DC4}" type="datetime3">
              <a:rPr lang="en-GB" smtClean="0"/>
              <a:pPr defTabSz="609585"/>
              <a:t>13 March, 2026</a:t>
            </a:fld>
            <a:endParaRPr lang="en-GB"/>
          </a:p>
        </p:txBody>
      </p:sp>
      <p:sp>
        <p:nvSpPr>
          <p:cNvPr id="5" name="Slide Number Placeholder 3"/>
          <p:cNvSpPr>
            <a:spLocks noGrp="1"/>
          </p:cNvSpPr>
          <p:nvPr>
            <p:ph type="sldNum" sz="quarter" idx="4"/>
          </p:nvPr>
        </p:nvSpPr>
        <p:spPr>
          <a:xfrm>
            <a:off x="11057468" y="6379095"/>
            <a:ext cx="341485" cy="164212"/>
          </a:xfrm>
          <a:prstGeom prst="rect">
            <a:avLst/>
          </a:prstGeom>
        </p:spPr>
        <p:txBody>
          <a:bodyPr vert="horz" wrap="square" lIns="0" tIns="0" rIns="0" bIns="0" rtlCol="0" anchor="ctr">
            <a:spAutoFit/>
          </a:bodyPr>
          <a:lstStyle>
            <a:lvl1pPr marL="0" algn="l" defTabSz="609585" rtl="0" eaLnBrk="1" latinLnBrk="0" hangingPunct="1">
              <a:defRPr lang="en-GB" sz="1067" b="0" i="0" u="none" strike="noStrike" kern="1200" baseline="0" smtClean="0">
                <a:solidFill>
                  <a:srgbClr val="FFFFFF"/>
                </a:solidFill>
                <a:latin typeface="Calibri"/>
                <a:ea typeface="+mn-ea"/>
                <a:cs typeface="Calibri"/>
              </a:defRPr>
            </a:lvl1pPr>
          </a:lstStyle>
          <a:p>
            <a:fld id="{E4E00EF0-048C-114D-ADD5-1D5ACA69D45F}" type="slidenum">
              <a:rPr lang="en-GB" smtClean="0"/>
              <a:pPr/>
              <a:t>‹#›</a:t>
            </a:fld>
            <a:endParaRPr lang="en-GB"/>
          </a:p>
        </p:txBody>
      </p:sp>
    </p:spTree>
    <p:extLst>
      <p:ext uri="{BB962C8B-B14F-4D97-AF65-F5344CB8AC3E}">
        <p14:creationId xmlns:p14="http://schemas.microsoft.com/office/powerpoint/2010/main" val="30152759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62373-49D5-E43F-56E9-84CC8C90551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20EEF6E-38B8-4226-0727-550ABE11DB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9DA084DF-3FA5-9038-9D82-3A10351D6E47}"/>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5" name="Footer Placeholder 4">
            <a:extLst>
              <a:ext uri="{FF2B5EF4-FFF2-40B4-BE49-F238E27FC236}">
                <a16:creationId xmlns:a16="http://schemas.microsoft.com/office/drawing/2014/main" id="{41C3B1A9-FA86-1F7A-99B4-0B578EF09F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A63EEA-8452-9481-D174-9943D2BC1C22}"/>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691945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5C588-791A-0CBC-A7A6-39F792A31F0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C9CF1B5-8BB5-790B-0C10-A18E092267F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FDF264C-70E9-4185-CAA4-47A5B64711C2}"/>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5" name="Footer Placeholder 4">
            <a:extLst>
              <a:ext uri="{FF2B5EF4-FFF2-40B4-BE49-F238E27FC236}">
                <a16:creationId xmlns:a16="http://schemas.microsoft.com/office/drawing/2014/main" id="{02935374-5297-73E2-7DE3-7156D73A0B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1741D4-B8EB-2FB0-41CA-9A17B2469FD1}"/>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1932866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287F7-D5E2-4551-9551-CF5F33EF250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DDCFE86-AC48-8D9E-AADC-9ADC575BC9B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62D1ACB-AC5F-FF6F-0A96-C927104BAA8E}"/>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5" name="Footer Placeholder 4">
            <a:extLst>
              <a:ext uri="{FF2B5EF4-FFF2-40B4-BE49-F238E27FC236}">
                <a16:creationId xmlns:a16="http://schemas.microsoft.com/office/drawing/2014/main" id="{A73E2CB0-8E31-EB23-8D81-EA85C959D1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FC9DDF-039C-545C-F945-406CC166D305}"/>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632533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D5713-3294-0975-CEDD-CBF260027A0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A730010-3503-A216-8AE8-3A2F3DF17C4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1014525-DCDF-1E90-46BB-0C3AD985DB4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4170B09-1AB1-F8FB-BC78-290435A490FC}"/>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6" name="Footer Placeholder 5">
            <a:extLst>
              <a:ext uri="{FF2B5EF4-FFF2-40B4-BE49-F238E27FC236}">
                <a16:creationId xmlns:a16="http://schemas.microsoft.com/office/drawing/2014/main" id="{CED1221A-0430-33F1-E514-A318F4FA05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D1A491-C8E9-4744-DE01-7D0B029587C4}"/>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22742517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E265B-1311-5655-9715-4D672D72BAA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0197ECE-0C22-6648-A171-C6C7E8A3A4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8089E40-630E-7806-EEF7-D95DEF8E7EC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ED7FB34-A86A-FADA-800B-BF3F76EF58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8689838-2581-FE3D-DA7F-1283396F814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4066344-F909-237F-A396-4B6092F7CD13}"/>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8" name="Footer Placeholder 7">
            <a:extLst>
              <a:ext uri="{FF2B5EF4-FFF2-40B4-BE49-F238E27FC236}">
                <a16:creationId xmlns:a16="http://schemas.microsoft.com/office/drawing/2014/main" id="{4591DE8B-DC57-B5B8-D028-BA0D84D9E8D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4123A7B-2958-AA95-1808-694B074B7178}"/>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36078190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40E64-DBAD-8583-15B8-7A93D714433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4066FFE-A61C-5881-7C66-FC2B68F32683}"/>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4" name="Footer Placeholder 3">
            <a:extLst>
              <a:ext uri="{FF2B5EF4-FFF2-40B4-BE49-F238E27FC236}">
                <a16:creationId xmlns:a16="http://schemas.microsoft.com/office/drawing/2014/main" id="{3F5078CD-9D22-1AA2-5254-B768C031D7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3AB0A8E-623A-2854-E2BA-6B0B9965DABA}"/>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4411350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331305-9E4A-73F9-C671-4F444CA7ABD0}"/>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3" name="Footer Placeholder 2">
            <a:extLst>
              <a:ext uri="{FF2B5EF4-FFF2-40B4-BE49-F238E27FC236}">
                <a16:creationId xmlns:a16="http://schemas.microsoft.com/office/drawing/2014/main" id="{22CD369E-05CD-7E69-29B8-ACD49D6DE8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D3671F-FBCE-561C-7F60-0801F35EAFC0}"/>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9692771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61D24-57BC-EBF5-A07D-71FBE703C83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2041458-3878-A8B1-3048-A6B7AE6BE9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652D60B-55B4-E283-AC91-8A534F8B98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733FFBC-4849-7415-8B28-292174BE3F98}"/>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6" name="Footer Placeholder 5">
            <a:extLst>
              <a:ext uri="{FF2B5EF4-FFF2-40B4-BE49-F238E27FC236}">
                <a16:creationId xmlns:a16="http://schemas.microsoft.com/office/drawing/2014/main" id="{3D5D1F84-3A0B-2FB7-0FC2-F3B5045E45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298C6E-EF7B-AFFD-68F6-D7AC055C3239}"/>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39934314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E4EBE-39F4-E133-9E1C-4887D641290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B1AA3D8-0454-3AF4-1023-E5C41CABCB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568D6DC-9FD7-3194-6E33-8360BFD7ED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466C3BC-A097-9B71-D9DF-6254A1864231}"/>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6" name="Footer Placeholder 5">
            <a:extLst>
              <a:ext uri="{FF2B5EF4-FFF2-40B4-BE49-F238E27FC236}">
                <a16:creationId xmlns:a16="http://schemas.microsoft.com/office/drawing/2014/main" id="{F94E7111-FAF7-73D1-3DE1-6E19AA1AB9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06B937-0946-7C8D-7E26-7F1921F99FDA}"/>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23131324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F5F9-291E-F5E5-0DA2-FB936AD7F3A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19ADC26A-17A4-3658-34A7-8DD115F349B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15DB0B4-9146-E886-2DB4-4B5F003C67BD}"/>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5" name="Footer Placeholder 4">
            <a:extLst>
              <a:ext uri="{FF2B5EF4-FFF2-40B4-BE49-F238E27FC236}">
                <a16:creationId xmlns:a16="http://schemas.microsoft.com/office/drawing/2014/main" id="{C5E61386-3F9E-21E3-B3FD-65D6E275B1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FFF32A-65F1-8357-8828-972CC0101E60}"/>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1167580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Large Paragraph Style">
    <p:spTree>
      <p:nvGrpSpPr>
        <p:cNvPr id="1" name=""/>
        <p:cNvGrpSpPr/>
        <p:nvPr/>
      </p:nvGrpSpPr>
      <p:grpSpPr>
        <a:xfrm>
          <a:off x="0" y="0"/>
          <a:ext cx="0" cy="0"/>
          <a:chOff x="0" y="0"/>
          <a:chExt cx="0" cy="0"/>
        </a:xfrm>
      </p:grpSpPr>
      <p:sp>
        <p:nvSpPr>
          <p:cNvPr id="2" name="Title 1"/>
          <p:cNvSpPr>
            <a:spLocks noGrp="1"/>
          </p:cNvSpPr>
          <p:nvPr>
            <p:ph type="title"/>
          </p:nvPr>
        </p:nvSpPr>
        <p:spPr>
          <a:xfrm>
            <a:off x="517391" y="435893"/>
            <a:ext cx="9425231" cy="658425"/>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lnSpc>
                <a:spcPct val="80000"/>
              </a:lnSpc>
              <a:spcAft>
                <a:spcPts val="800"/>
              </a:spcAft>
              <a:defRPr sz="3733"/>
            </a:lvl1pPr>
            <a:lvl2pPr>
              <a:lnSpc>
                <a:spcPct val="80000"/>
              </a:lnSpc>
              <a:spcAft>
                <a:spcPts val="800"/>
              </a:spcAft>
              <a:defRPr sz="3200">
                <a:latin typeface="Calibri"/>
                <a:cs typeface="Calibri"/>
              </a:defRPr>
            </a:lvl2pPr>
            <a:lvl3pPr>
              <a:lnSpc>
                <a:spcPct val="80000"/>
              </a:lnSpc>
              <a:spcAft>
                <a:spcPts val="800"/>
              </a:spcAft>
              <a:defRPr sz="2667">
                <a:latin typeface="Calibri"/>
                <a:cs typeface="Calibri"/>
              </a:defRPr>
            </a:lvl3pPr>
            <a:lvl4pPr>
              <a:lnSpc>
                <a:spcPct val="80000"/>
              </a:lnSpc>
              <a:spcAft>
                <a:spcPts val="800"/>
              </a:spcAft>
              <a:defRPr sz="2667">
                <a:latin typeface="Calibri"/>
                <a:cs typeface="Calibri"/>
              </a:defRPr>
            </a:lvl4pPr>
            <a:lvl5pPr>
              <a:lnSpc>
                <a:spcPct val="80000"/>
              </a:lnSpc>
              <a:spcAft>
                <a:spcPts val="800"/>
              </a:spcAft>
              <a:defRPr sz="2667">
                <a:latin typeface="Calibri"/>
                <a:cs typeface="Calibri"/>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5"/>
          <p:cNvSpPr>
            <a:spLocks noGrp="1"/>
          </p:cNvSpPr>
          <p:nvPr>
            <p:ph type="dt" sz="half" idx="2"/>
          </p:nvPr>
        </p:nvSpPr>
        <p:spPr>
          <a:xfrm>
            <a:off x="517393" y="6375635"/>
            <a:ext cx="3859345" cy="164212"/>
          </a:xfrm>
          <a:prstGeom prst="rect">
            <a:avLst/>
          </a:prstGeom>
        </p:spPr>
        <p:txBody>
          <a:bodyPr wrap="square" lIns="0" tIns="0" rIns="0" bIns="0" anchor="ctr">
            <a:spAutoFit/>
          </a:bodyPr>
          <a:lstStyle>
            <a:lvl1pPr>
              <a:defRPr lang="en-US" sz="1067" b="0" i="0" u="none" strike="noStrike" baseline="0" smtClean="0">
                <a:latin typeface="Calibri"/>
                <a:cs typeface="Calibri"/>
              </a:defRPr>
            </a:lvl1pPr>
          </a:lstStyle>
          <a:p>
            <a:pPr defTabSz="609585"/>
            <a:fld id="{3FFC9BE3-63B7-8B4B-8F7F-E2147C04187A}" type="datetime3">
              <a:rPr lang="en-GB" smtClean="0">
                <a:solidFill>
                  <a:srgbClr val="13316E"/>
                </a:solidFill>
              </a:rPr>
              <a:pPr defTabSz="609585"/>
              <a:t>13 March, 2026</a:t>
            </a:fld>
            <a:endParaRPr lang="en-GB">
              <a:solidFill>
                <a:srgbClr val="13316E"/>
              </a:solidFill>
            </a:endParaRPr>
          </a:p>
        </p:txBody>
      </p:sp>
      <p:sp>
        <p:nvSpPr>
          <p:cNvPr id="8" name="Slide Number Placeholder 3"/>
          <p:cNvSpPr>
            <a:spLocks noGrp="1"/>
          </p:cNvSpPr>
          <p:nvPr>
            <p:ph type="sldNum" sz="quarter" idx="4"/>
          </p:nvPr>
        </p:nvSpPr>
        <p:spPr>
          <a:xfrm>
            <a:off x="11057468" y="6379095"/>
            <a:ext cx="341485" cy="164212"/>
          </a:xfrm>
          <a:prstGeom prst="rect">
            <a:avLst/>
          </a:prstGeom>
        </p:spPr>
        <p:txBody>
          <a:bodyPr vert="horz" wrap="square" lIns="0" tIns="0" rIns="0" bIns="0" rtlCol="0" anchor="ctr">
            <a:spAutoFit/>
          </a:bodyPr>
          <a:lstStyle>
            <a:lvl1pPr marL="0" algn="l" defTabSz="609585" rtl="0" eaLnBrk="1" latinLnBrk="0" hangingPunct="1">
              <a:defRPr lang="en-GB" sz="1067" b="0" i="0" u="none" strike="noStrike" kern="1200" baseline="0" smtClean="0">
                <a:solidFill>
                  <a:schemeClr val="tx1"/>
                </a:solidFill>
                <a:latin typeface="Calibri"/>
                <a:ea typeface="+mn-ea"/>
                <a:cs typeface="Calibri"/>
              </a:defRPr>
            </a:lvl1pPr>
          </a:lstStyle>
          <a:p>
            <a:fld id="{E4E00EF0-048C-114D-ADD5-1D5ACA69D45F}" type="slidenum">
              <a:rPr lang="en-GB" smtClean="0">
                <a:solidFill>
                  <a:srgbClr val="13316E"/>
                </a:solidFill>
              </a:rPr>
              <a:pPr/>
              <a:t>‹#›</a:t>
            </a:fld>
            <a:endParaRPr lang="en-GB">
              <a:solidFill>
                <a:srgbClr val="13316E"/>
              </a:solidFill>
            </a:endParaRPr>
          </a:p>
        </p:txBody>
      </p:sp>
    </p:spTree>
    <p:extLst>
      <p:ext uri="{BB962C8B-B14F-4D97-AF65-F5344CB8AC3E}">
        <p14:creationId xmlns:p14="http://schemas.microsoft.com/office/powerpoint/2010/main" val="1751928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3D05DB-3399-04C3-A904-5DB12415685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2A7BB45-5CF5-C1C9-E9BC-822F8B0CD9F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F815447-0E67-C3FA-2222-C4AA88943598}"/>
              </a:ext>
            </a:extLst>
          </p:cNvPr>
          <p:cNvSpPr>
            <a:spLocks noGrp="1"/>
          </p:cNvSpPr>
          <p:nvPr>
            <p:ph type="dt" sz="half" idx="10"/>
          </p:nvPr>
        </p:nvSpPr>
        <p:spPr/>
        <p:txBody>
          <a:bodyPr/>
          <a:lstStyle/>
          <a:p>
            <a:fld id="{92784026-4DB7-4F5F-BAA3-A33601C5E893}" type="datetimeFigureOut">
              <a:rPr lang="en-GB" smtClean="0"/>
              <a:t>13/03/2026</a:t>
            </a:fld>
            <a:endParaRPr lang="en-GB"/>
          </a:p>
        </p:txBody>
      </p:sp>
      <p:sp>
        <p:nvSpPr>
          <p:cNvPr id="5" name="Footer Placeholder 4">
            <a:extLst>
              <a:ext uri="{FF2B5EF4-FFF2-40B4-BE49-F238E27FC236}">
                <a16:creationId xmlns:a16="http://schemas.microsoft.com/office/drawing/2014/main" id="{5637A90B-1F3B-F71A-8D85-E8AA6C66C2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8EB84D-685A-2540-7153-AB9BCE0E704A}"/>
              </a:ext>
            </a:extLst>
          </p:cNvPr>
          <p:cNvSpPr>
            <a:spLocks noGrp="1"/>
          </p:cNvSpPr>
          <p:nvPr>
            <p:ph type="sldNum" sz="quarter" idx="12"/>
          </p:nvPr>
        </p:nvSpPr>
        <p:spPr/>
        <p:txBody>
          <a:bodyPr/>
          <a:lstStyle/>
          <a:p>
            <a:fld id="{FC5D7BA7-05F9-4906-BA60-9187F24AA302}" type="slidenum">
              <a:rPr lang="en-GB" smtClean="0"/>
              <a:t>‹#›</a:t>
            </a:fld>
            <a:endParaRPr lang="en-GB"/>
          </a:p>
        </p:txBody>
      </p:sp>
    </p:spTree>
    <p:extLst>
      <p:ext uri="{BB962C8B-B14F-4D97-AF65-F5344CB8AC3E}">
        <p14:creationId xmlns:p14="http://schemas.microsoft.com/office/powerpoint/2010/main" val="1794513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1647948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1137669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BD3A89-E9E3-46DE-AF01-A633BDFA3A18}" type="datetimeFigureOut">
              <a:rPr lang="en-GB" smtClean="0"/>
              <a:t>13/03/2026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2351591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BBD3A89-E9E3-46DE-AF01-A633BDFA3A18}" type="datetimeFigureOut">
              <a:rPr lang="en-GB" smtClean="0"/>
              <a:t>13/03/2026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2460608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BBD3A89-E9E3-46DE-AF01-A633BDFA3A18}" type="datetimeFigureOut">
              <a:rPr lang="en-GB" smtClean="0"/>
              <a:t>13/03/2026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76723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BBD3A89-E9E3-46DE-AF01-A633BDFA3A18}" type="datetimeFigureOut">
              <a:rPr lang="en-GB" smtClean="0"/>
              <a:t>13/03/2026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709303B-F369-4552-9E60-9E5B973EE6CB}" type="slidenum">
              <a:rPr lang="en-GB" smtClean="0"/>
              <a:t>‹#›</a:t>
            </a:fld>
            <a:endParaRPr lang="en-GB"/>
          </a:p>
        </p:txBody>
      </p:sp>
    </p:spTree>
    <p:extLst>
      <p:ext uri="{BB962C8B-B14F-4D97-AF65-F5344CB8AC3E}">
        <p14:creationId xmlns:p14="http://schemas.microsoft.com/office/powerpoint/2010/main" val="17398256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4.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3.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7392" y="341821"/>
            <a:ext cx="7195469" cy="1661993"/>
          </a:xfrm>
          <a:prstGeom prst="rect">
            <a:avLst/>
          </a:prstGeom>
        </p:spPr>
        <p:txBody>
          <a:bodyPr vert="horz" wrap="square" lIns="0" tIns="0" rIns="0" bIns="0" rtlCol="0" anchor="t">
            <a:noAutofit/>
          </a:bodyPr>
          <a:lstStyle/>
          <a:p>
            <a:r>
              <a:rPr lang="en-GB"/>
              <a:t>Click to edit </a:t>
            </a:r>
            <a:br>
              <a:rPr lang="en-GB"/>
            </a:br>
            <a:r>
              <a:rPr lang="en-GB"/>
              <a:t>Master title style</a:t>
            </a:r>
          </a:p>
        </p:txBody>
      </p:sp>
      <p:sp>
        <p:nvSpPr>
          <p:cNvPr id="3" name="Text Placeholder 2"/>
          <p:cNvSpPr>
            <a:spLocks noGrp="1"/>
          </p:cNvSpPr>
          <p:nvPr>
            <p:ph type="body" idx="1"/>
          </p:nvPr>
        </p:nvSpPr>
        <p:spPr>
          <a:xfrm>
            <a:off x="500626" y="3104543"/>
            <a:ext cx="6976993" cy="2637187"/>
          </a:xfrm>
          <a:prstGeom prst="rect">
            <a:avLst/>
          </a:prstGeom>
        </p:spPr>
        <p:txBody>
          <a:bodyPr vert="horz" lIns="0" tIns="0" rIns="0" bIns="0" rtlCol="0">
            <a:noAutofit/>
          </a:bodyPr>
          <a:lstStyle/>
          <a:p>
            <a:pPr lvl="0"/>
            <a:r>
              <a:rPr lang="en-GB"/>
              <a:t>Click to edit Master text styles</a:t>
            </a:r>
          </a:p>
          <a:p>
            <a:pPr lvl="1"/>
            <a:r>
              <a:rPr lang="en-GB"/>
              <a:t>Second level</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41005" y="509374"/>
            <a:ext cx="1423975" cy="509108"/>
          </a:xfrm>
          <a:prstGeom prst="rect">
            <a:avLst/>
          </a:prstGeom>
        </p:spPr>
      </p:pic>
      <p:pic>
        <p:nvPicPr>
          <p:cNvPr id="12" name="Picture 11" descr="logoH.emf"/>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10246341" y="5525914"/>
            <a:ext cx="631855" cy="631855"/>
          </a:xfrm>
          <a:prstGeom prst="rect">
            <a:avLst/>
          </a:prstGeom>
        </p:spPr>
      </p:pic>
      <p:sp>
        <p:nvSpPr>
          <p:cNvPr id="15" name="Date Placeholder 5"/>
          <p:cNvSpPr>
            <a:spLocks noGrp="1"/>
          </p:cNvSpPr>
          <p:nvPr>
            <p:ph type="dt" sz="half" idx="2"/>
          </p:nvPr>
        </p:nvSpPr>
        <p:spPr>
          <a:xfrm>
            <a:off x="517393" y="6375667"/>
            <a:ext cx="3859345" cy="164148"/>
          </a:xfrm>
          <a:prstGeom prst="rect">
            <a:avLst/>
          </a:prstGeom>
        </p:spPr>
        <p:txBody>
          <a:bodyPr wrap="square" lIns="0" tIns="0" rIns="0" bIns="0" anchor="ctr">
            <a:spAutoFit/>
          </a:bodyPr>
          <a:lstStyle>
            <a:lvl1pPr>
              <a:defRPr lang="en-US" sz="1067" b="0" i="0" u="none" strike="noStrike" baseline="0" smtClean="0">
                <a:solidFill>
                  <a:srgbClr val="FFFFFF"/>
                </a:solidFill>
                <a:latin typeface="Calibri"/>
                <a:cs typeface="Calibri"/>
              </a:defRPr>
            </a:lvl1pPr>
          </a:lstStyle>
          <a:p>
            <a:fld id="{56FEBB99-03FC-C74A-B7BF-B5627E0A13F5}" type="datetime3">
              <a:rPr lang="en-GB" smtClean="0"/>
              <a:t>13 March, 2026</a:t>
            </a:fld>
            <a:endParaRPr lang="en-US"/>
          </a:p>
        </p:txBody>
      </p:sp>
      <p:sp>
        <p:nvSpPr>
          <p:cNvPr id="11" name="Rectangle 10"/>
          <p:cNvSpPr/>
          <p:nvPr/>
        </p:nvSpPr>
        <p:spPr>
          <a:xfrm>
            <a:off x="517389" y="6560021"/>
            <a:ext cx="2529587" cy="123111"/>
          </a:xfrm>
          <a:prstGeom prst="rect">
            <a:avLst/>
          </a:prstGeom>
        </p:spPr>
        <p:txBody>
          <a:bodyPr wrap="square" lIns="0" tIns="0" rIns="0" bIns="0" anchor="ctr">
            <a:spAutoFit/>
          </a:bodyPr>
          <a:lstStyle/>
          <a:p>
            <a:pPr rtl="0"/>
            <a:r>
              <a:rPr lang="en-GB" sz="800" b="0" i="0" u="none" strike="noStrike" kern="1200" baseline="0">
                <a:solidFill>
                  <a:srgbClr val="FFFFFF"/>
                </a:solidFill>
                <a:latin typeface="Calibri"/>
                <a:ea typeface="+mn-ea"/>
                <a:cs typeface="Calibri"/>
              </a:rPr>
              <a:t>©British Medical Association</a:t>
            </a:r>
          </a:p>
        </p:txBody>
      </p:sp>
    </p:spTree>
    <p:extLst>
      <p:ext uri="{BB962C8B-B14F-4D97-AF65-F5344CB8AC3E}">
        <p14:creationId xmlns:p14="http://schemas.microsoft.com/office/powerpoint/2010/main" val="971692834"/>
      </p:ext>
    </p:extLst>
  </p:cSld>
  <p:clrMap bg1="lt1" tx1="dk1" bg2="lt2" tx2="dk2" accent1="accent1" accent2="accent2" accent3="accent3" accent4="accent4" accent5="accent5" accent6="accent6" hlink="hlink" folHlink="folHlink"/>
  <p:sldLayoutIdLst>
    <p:sldLayoutId id="2147483661" r:id="rId1"/>
  </p:sldLayoutIdLst>
  <p:hf hdr="0" ftr="0"/>
  <p:txStyles>
    <p:titleStyle>
      <a:lvl1pPr algn="l" defTabSz="609585" rtl="0" eaLnBrk="1" latinLnBrk="0" hangingPunct="1">
        <a:lnSpc>
          <a:spcPts val="6400"/>
        </a:lnSpc>
        <a:spcBef>
          <a:spcPct val="0"/>
        </a:spcBef>
        <a:buNone/>
        <a:defRPr sz="6133" kern="1200" spc="-67">
          <a:solidFill>
            <a:srgbClr val="FFFFFF"/>
          </a:solidFill>
          <a:latin typeface="Calibri Light"/>
          <a:ea typeface="+mj-ea"/>
          <a:cs typeface="+mj-cs"/>
        </a:defRPr>
      </a:lvl1pPr>
    </p:titleStyle>
    <p:bodyStyle>
      <a:lvl1pPr marL="0" indent="0" algn="l" defTabSz="609585" rtl="0" eaLnBrk="1" latinLnBrk="0" hangingPunct="1">
        <a:lnSpc>
          <a:spcPct val="80000"/>
        </a:lnSpc>
        <a:spcBef>
          <a:spcPts val="0"/>
        </a:spcBef>
        <a:spcAft>
          <a:spcPts val="800"/>
        </a:spcAft>
        <a:buFont typeface="Arial"/>
        <a:buNone/>
        <a:defRPr sz="3200" kern="1200" spc="-27">
          <a:solidFill>
            <a:schemeClr val="bg1"/>
          </a:solidFill>
          <a:latin typeface="Calibri"/>
          <a:ea typeface="+mn-ea"/>
          <a:cs typeface="Calibri"/>
        </a:defRPr>
      </a:lvl1pPr>
      <a:lvl2pPr marL="0" indent="0" algn="l" defTabSz="609585" rtl="0" eaLnBrk="1" latinLnBrk="0" hangingPunct="1">
        <a:lnSpc>
          <a:spcPct val="80000"/>
        </a:lnSpc>
        <a:spcBef>
          <a:spcPts val="0"/>
        </a:spcBef>
        <a:spcAft>
          <a:spcPts val="800"/>
        </a:spcAft>
        <a:buFont typeface="Arial"/>
        <a:buNone/>
        <a:defRPr sz="3200" kern="1200" spc="-27">
          <a:solidFill>
            <a:schemeClr val="bg1"/>
          </a:solidFill>
          <a:latin typeface="Calibri"/>
          <a:ea typeface="+mn-ea"/>
          <a:cs typeface="+mn-cs"/>
        </a:defRPr>
      </a:lvl2pPr>
      <a:lvl3pPr marL="311143" indent="-311143" algn="l" defTabSz="609585" rtl="0" eaLnBrk="1" latinLnBrk="0" hangingPunct="1">
        <a:lnSpc>
          <a:spcPts val="2400"/>
        </a:lnSpc>
        <a:spcBef>
          <a:spcPts val="0"/>
        </a:spcBef>
        <a:buFont typeface="Arial"/>
        <a:buChar char="•"/>
        <a:tabLst/>
        <a:defRPr sz="2133" kern="1200" spc="-27">
          <a:solidFill>
            <a:schemeClr val="bg1"/>
          </a:solidFill>
          <a:latin typeface="+mn-lt"/>
          <a:ea typeface="+mn-ea"/>
          <a:cs typeface="+mn-cs"/>
        </a:defRPr>
      </a:lvl3pPr>
      <a:lvl4pPr marL="630751" indent="-304792" algn="l" defTabSz="721766" rtl="0" eaLnBrk="1" latinLnBrk="0" hangingPunct="1">
        <a:lnSpc>
          <a:spcPts val="2400"/>
        </a:lnSpc>
        <a:spcBef>
          <a:spcPts val="0"/>
        </a:spcBef>
        <a:buFont typeface="Arial"/>
        <a:buChar char="–"/>
        <a:tabLst/>
        <a:defRPr sz="2133" kern="1200" spc="-27">
          <a:solidFill>
            <a:schemeClr val="bg1"/>
          </a:solidFill>
          <a:latin typeface="+mn-lt"/>
          <a:ea typeface="+mn-ea"/>
          <a:cs typeface="+mn-cs"/>
        </a:defRPr>
      </a:lvl4pPr>
      <a:lvl5pPr marL="0" indent="0" algn="l" defTabSz="609585" rtl="0" eaLnBrk="1" latinLnBrk="0" hangingPunct="1">
        <a:lnSpc>
          <a:spcPts val="2400"/>
        </a:lnSpc>
        <a:spcBef>
          <a:spcPts val="0"/>
        </a:spcBef>
        <a:buFont typeface="Arial"/>
        <a:buNone/>
        <a:defRPr sz="2133" kern="1200" spc="-27">
          <a:solidFill>
            <a:schemeClr val="bg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p:nvSpPr>
        <p:spPr>
          <a:xfrm>
            <a:off x="0" y="6127669"/>
            <a:ext cx="12192000" cy="730331"/>
          </a:xfrm>
          <a:prstGeom prst="rect">
            <a:avLst/>
          </a:prstGeom>
          <a:solidFill>
            <a:srgbClr val="E9E9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sp>
        <p:nvSpPr>
          <p:cNvPr id="2" name="Title Placeholder 1"/>
          <p:cNvSpPr>
            <a:spLocks noGrp="1"/>
          </p:cNvSpPr>
          <p:nvPr>
            <p:ph type="title"/>
          </p:nvPr>
        </p:nvSpPr>
        <p:spPr>
          <a:xfrm>
            <a:off x="517390" y="435893"/>
            <a:ext cx="9420039" cy="1238249"/>
          </a:xfrm>
          <a:prstGeom prst="rect">
            <a:avLst/>
          </a:prstGeom>
        </p:spPr>
        <p:txBody>
          <a:bodyPr vert="horz" wrap="square" lIns="0" tIns="0" rIns="0" bIns="0" rtlCol="0" anchor="t">
            <a:noAutofit/>
          </a:bodyPr>
          <a:lstStyle/>
          <a:p>
            <a:r>
              <a:rPr lang="en-US"/>
              <a:t>Click to edit Master title style</a:t>
            </a:r>
            <a:endParaRPr lang="en-GB"/>
          </a:p>
        </p:txBody>
      </p:sp>
      <p:sp>
        <p:nvSpPr>
          <p:cNvPr id="3" name="Text Placeholder 2"/>
          <p:cNvSpPr>
            <a:spLocks noGrp="1"/>
          </p:cNvSpPr>
          <p:nvPr>
            <p:ph type="body" idx="1"/>
          </p:nvPr>
        </p:nvSpPr>
        <p:spPr>
          <a:xfrm>
            <a:off x="500626" y="1675646"/>
            <a:ext cx="9441997" cy="408318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mba.em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7468" y="508717"/>
            <a:ext cx="618067" cy="221412"/>
          </a:xfrm>
          <a:prstGeom prst="rect">
            <a:avLst/>
          </a:prstGeom>
        </p:spPr>
      </p:pic>
      <p:sp>
        <p:nvSpPr>
          <p:cNvPr id="9" name="Rectangle 8"/>
          <p:cNvSpPr/>
          <p:nvPr/>
        </p:nvSpPr>
        <p:spPr>
          <a:xfrm>
            <a:off x="517389" y="6560021"/>
            <a:ext cx="2529587" cy="123111"/>
          </a:xfrm>
          <a:prstGeom prst="rect">
            <a:avLst/>
          </a:prstGeom>
        </p:spPr>
        <p:txBody>
          <a:bodyPr wrap="square" lIns="0" tIns="0" rIns="0" bIns="0" anchor="ctr">
            <a:spAutoFit/>
          </a:bodyPr>
          <a:lstStyle/>
          <a:p>
            <a:pPr rtl="0"/>
            <a:r>
              <a:rPr lang="en-GB" sz="800" b="0" i="0" u="none" strike="noStrike" kern="1200" baseline="0">
                <a:solidFill>
                  <a:schemeClr val="tx1"/>
                </a:solidFill>
                <a:latin typeface="Calibri"/>
                <a:ea typeface="+mn-ea"/>
                <a:cs typeface="Calibri"/>
              </a:rPr>
              <a:t>©British Medical Association</a:t>
            </a:r>
          </a:p>
        </p:txBody>
      </p:sp>
      <p:sp>
        <p:nvSpPr>
          <p:cNvPr id="4" name="Slide Number Placeholder 3"/>
          <p:cNvSpPr>
            <a:spLocks noGrp="1"/>
          </p:cNvSpPr>
          <p:nvPr>
            <p:ph type="sldNum" sz="quarter" idx="4"/>
          </p:nvPr>
        </p:nvSpPr>
        <p:spPr>
          <a:xfrm>
            <a:off x="11057468" y="6379127"/>
            <a:ext cx="341485" cy="164148"/>
          </a:xfrm>
          <a:prstGeom prst="rect">
            <a:avLst/>
          </a:prstGeom>
        </p:spPr>
        <p:txBody>
          <a:bodyPr vert="horz" wrap="square" lIns="0" tIns="0" rIns="0" bIns="0" rtlCol="0" anchor="ctr">
            <a:spAutoFit/>
          </a:bodyPr>
          <a:lstStyle>
            <a:lvl1pPr marL="0" algn="l" defTabSz="609585" rtl="0" eaLnBrk="1" latinLnBrk="0" hangingPunct="1">
              <a:defRPr lang="en-GB" sz="1067" b="0" i="0" u="none" strike="noStrike" kern="1200" baseline="0" smtClean="0">
                <a:solidFill>
                  <a:schemeClr val="tx1"/>
                </a:solidFill>
                <a:latin typeface="Calibri"/>
                <a:ea typeface="+mn-ea"/>
                <a:cs typeface="Calibri"/>
              </a:defRPr>
            </a:lvl1pPr>
          </a:lstStyle>
          <a:p>
            <a:fld id="{E4E00EF0-048C-114D-ADD5-1D5ACA69D45F}" type="slidenum">
              <a:rPr lang="en-GB" smtClean="0"/>
              <a:pPr/>
              <a:t>‹#›</a:t>
            </a:fld>
            <a:endParaRPr lang="en-GB"/>
          </a:p>
        </p:txBody>
      </p:sp>
      <p:sp>
        <p:nvSpPr>
          <p:cNvPr id="6" name="Date Placeholder 5"/>
          <p:cNvSpPr>
            <a:spLocks noGrp="1"/>
          </p:cNvSpPr>
          <p:nvPr>
            <p:ph type="dt" sz="half" idx="2"/>
          </p:nvPr>
        </p:nvSpPr>
        <p:spPr>
          <a:xfrm>
            <a:off x="517390" y="6375667"/>
            <a:ext cx="3859345" cy="164148"/>
          </a:xfrm>
          <a:prstGeom prst="rect">
            <a:avLst/>
          </a:prstGeom>
        </p:spPr>
        <p:txBody>
          <a:bodyPr wrap="square" lIns="0" tIns="0" rIns="0" bIns="0" anchor="ctr">
            <a:spAutoFit/>
          </a:bodyPr>
          <a:lstStyle>
            <a:lvl1pPr>
              <a:defRPr lang="en-US" sz="1067" b="0" i="0" u="none" strike="noStrike" baseline="0" smtClean="0">
                <a:latin typeface="Calibri"/>
                <a:cs typeface="Calibri"/>
              </a:defRPr>
            </a:lvl1pPr>
          </a:lstStyle>
          <a:p>
            <a:fld id="{677479CD-D821-734C-82AB-22C660C38FD4}" type="datetime3">
              <a:rPr lang="en-GB" smtClean="0"/>
              <a:t>13 March, 2026</a:t>
            </a:fld>
            <a:endParaRPr lang="en-US"/>
          </a:p>
        </p:txBody>
      </p:sp>
    </p:spTree>
    <p:extLst>
      <p:ext uri="{BB962C8B-B14F-4D97-AF65-F5344CB8AC3E}">
        <p14:creationId xmlns:p14="http://schemas.microsoft.com/office/powerpoint/2010/main" val="3800886222"/>
      </p:ext>
    </p:extLst>
  </p:cSld>
  <p:clrMap bg1="lt1" tx1="dk1" bg2="lt2" tx2="dk2" accent1="accent1" accent2="accent2" accent3="accent3" accent4="accent4" accent5="accent5" accent6="accent6" hlink="hlink" folHlink="folHlink"/>
  <p:sldLayoutIdLst>
    <p:sldLayoutId id="2147483663" r:id="rId1"/>
    <p:sldLayoutId id="2147483664" r:id="rId2"/>
  </p:sldLayoutIdLst>
  <p:hf hdr="0" ftr="0"/>
  <p:txStyles>
    <p:titleStyle>
      <a:lvl1pPr algn="l" defTabSz="609585" rtl="0" eaLnBrk="1" latinLnBrk="0" hangingPunct="1">
        <a:lnSpc>
          <a:spcPts val="4533"/>
        </a:lnSpc>
        <a:spcBef>
          <a:spcPct val="0"/>
        </a:spcBef>
        <a:buNone/>
        <a:defRPr sz="4267" kern="1200" spc="-67">
          <a:solidFill>
            <a:schemeClr val="tx1"/>
          </a:solidFill>
          <a:latin typeface="Calibri Light"/>
          <a:ea typeface="+mj-ea"/>
          <a:cs typeface="+mj-cs"/>
        </a:defRPr>
      </a:lvl1pPr>
    </p:titleStyle>
    <p:bodyStyle>
      <a:lvl1pPr marL="0" indent="0" algn="l" defTabSz="609585" rtl="0" eaLnBrk="1" latinLnBrk="0" hangingPunct="1">
        <a:lnSpc>
          <a:spcPct val="80000"/>
        </a:lnSpc>
        <a:spcBef>
          <a:spcPts val="0"/>
        </a:spcBef>
        <a:spcAft>
          <a:spcPts val="800"/>
        </a:spcAft>
        <a:buFont typeface="Arial"/>
        <a:buNone/>
        <a:defRPr sz="3200" kern="1200" spc="-27">
          <a:solidFill>
            <a:schemeClr val="tx1"/>
          </a:solidFill>
          <a:latin typeface="Calibri"/>
          <a:ea typeface="+mn-ea"/>
          <a:cs typeface="Calibri"/>
        </a:defRPr>
      </a:lvl1pPr>
      <a:lvl2pPr marL="0" indent="0" algn="l" defTabSz="609585" rtl="0" eaLnBrk="1" latinLnBrk="0" hangingPunct="1">
        <a:lnSpc>
          <a:spcPct val="80000"/>
        </a:lnSpc>
        <a:spcBef>
          <a:spcPts val="0"/>
        </a:spcBef>
        <a:spcAft>
          <a:spcPts val="800"/>
        </a:spcAft>
        <a:buFont typeface="Arial"/>
        <a:buNone/>
        <a:defRPr sz="3200" kern="1200" spc="-27">
          <a:solidFill>
            <a:schemeClr val="tx2"/>
          </a:solidFill>
          <a:latin typeface="Calibri"/>
          <a:ea typeface="+mn-ea"/>
          <a:cs typeface="Calibri"/>
        </a:defRPr>
      </a:lvl2pPr>
      <a:lvl3pPr marL="311143" indent="-311143" algn="l" defTabSz="609585" rtl="0" eaLnBrk="1" latinLnBrk="0" hangingPunct="1">
        <a:lnSpc>
          <a:spcPct val="80000"/>
        </a:lnSpc>
        <a:spcBef>
          <a:spcPts val="0"/>
        </a:spcBef>
        <a:spcAft>
          <a:spcPts val="800"/>
        </a:spcAft>
        <a:buFont typeface="Lucida Grande"/>
        <a:buChar char="–"/>
        <a:tabLst/>
        <a:defRPr sz="2667" kern="1200" spc="-27">
          <a:solidFill>
            <a:schemeClr val="tx2"/>
          </a:solidFill>
          <a:latin typeface="Calibri"/>
          <a:ea typeface="+mn-ea"/>
          <a:cs typeface="Calibri"/>
        </a:defRPr>
      </a:lvl3pPr>
      <a:lvl4pPr marL="630751" indent="-304792" algn="l" defTabSz="721766" rtl="0" eaLnBrk="1" latinLnBrk="0" hangingPunct="1">
        <a:lnSpc>
          <a:spcPct val="80000"/>
        </a:lnSpc>
        <a:spcBef>
          <a:spcPts val="0"/>
        </a:spcBef>
        <a:spcAft>
          <a:spcPts val="800"/>
        </a:spcAft>
        <a:buFont typeface="Lucida Grande"/>
        <a:buChar char="–"/>
        <a:tabLst/>
        <a:defRPr sz="2667" kern="1200" spc="-27">
          <a:solidFill>
            <a:schemeClr val="tx2"/>
          </a:solidFill>
          <a:latin typeface="Calibri"/>
          <a:ea typeface="+mn-ea"/>
          <a:cs typeface="Calibri"/>
        </a:defRPr>
      </a:lvl4pPr>
      <a:lvl5pPr marL="922844" indent="-306910" algn="l" defTabSz="609585" rtl="0" eaLnBrk="1" latinLnBrk="0" hangingPunct="1">
        <a:lnSpc>
          <a:spcPct val="80000"/>
        </a:lnSpc>
        <a:spcBef>
          <a:spcPts val="0"/>
        </a:spcBef>
        <a:spcAft>
          <a:spcPts val="800"/>
        </a:spcAft>
        <a:buFont typeface="Lucida Grande"/>
        <a:buChar char="–"/>
        <a:defRPr sz="2667" kern="1200" spc="-27">
          <a:solidFill>
            <a:schemeClr val="tx2"/>
          </a:solidFill>
          <a:latin typeface="Calibri"/>
          <a:ea typeface="+mn-ea"/>
          <a:cs typeface="Calibri"/>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BBD3A89-E9E3-46DE-AF01-A633BDFA3A18}" type="datetimeFigureOut">
              <a:rPr lang="en-GB" smtClean="0"/>
              <a:t>13/03/2026</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709303B-F369-4552-9E60-9E5B973EE6CB}" type="slidenum">
              <a:rPr lang="en-GB" smtClean="0"/>
              <a:t>‹#›</a:t>
            </a:fld>
            <a:endParaRPr lang="en-GB"/>
          </a:p>
        </p:txBody>
      </p:sp>
    </p:spTree>
    <p:extLst>
      <p:ext uri="{BB962C8B-B14F-4D97-AF65-F5344CB8AC3E}">
        <p14:creationId xmlns:p14="http://schemas.microsoft.com/office/powerpoint/2010/main" val="310064598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577BF2-DDEF-8F0C-9E9F-4CADC4B2DD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751F2F0-C85C-4D5E-60E2-C938C5D80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A47A8A3-5AC4-B727-B294-033B786084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2784026-4DB7-4F5F-BAA3-A33601C5E893}" type="datetimeFigureOut">
              <a:rPr lang="en-GB" smtClean="0"/>
              <a:t>13/03/2026</a:t>
            </a:fld>
            <a:endParaRPr lang="en-GB"/>
          </a:p>
        </p:txBody>
      </p:sp>
      <p:sp>
        <p:nvSpPr>
          <p:cNvPr id="5" name="Footer Placeholder 4">
            <a:extLst>
              <a:ext uri="{FF2B5EF4-FFF2-40B4-BE49-F238E27FC236}">
                <a16:creationId xmlns:a16="http://schemas.microsoft.com/office/drawing/2014/main" id="{D81883AC-BEC4-8F54-1953-DE886BE6FD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AF03E4E-4C69-28FE-C555-27E2BE8794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C5D7BA7-05F9-4906-BA60-9187F24AA302}" type="slidenum">
              <a:rPr lang="en-GB" smtClean="0"/>
              <a:t>‹#›</a:t>
            </a:fld>
            <a:endParaRPr lang="en-GB"/>
          </a:p>
        </p:txBody>
      </p:sp>
    </p:spTree>
    <p:extLst>
      <p:ext uri="{BB962C8B-B14F-4D97-AF65-F5344CB8AC3E}">
        <p14:creationId xmlns:p14="http://schemas.microsoft.com/office/powerpoint/2010/main" val="282613690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mailto:bma@cesvotes.com" TargetMode="External"/><Relationship Id="rId2" Type="http://schemas.openxmlformats.org/officeDocument/2006/relationships/image" Target="../media/image7.png"/><Relationship Id="rId1" Type="http://schemas.openxmlformats.org/officeDocument/2006/relationships/slideLayout" Target="../slideLayouts/slideLayout21.xm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Layout" Target="../slideLayouts/slideLayout21.xm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hyperlink" Target="https://bma-mail.org.uk/c/AQiEtRUQt_UhGNzu8DYgiN6MByiZnO0D5Hl-sn_xBZ4LrlRa97Jp_ScEjsPmMMy6u8OMrPIW9Tw" TargetMode="External"/><Relationship Id="rId2" Type="http://schemas.openxmlformats.org/officeDocument/2006/relationships/image" Target="../media/image7.png"/><Relationship Id="rId1" Type="http://schemas.openxmlformats.org/officeDocument/2006/relationships/slideLayout" Target="../slideLayouts/slideLayout21.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1.xml"/><Relationship Id="rId6" Type="http://schemas.openxmlformats.org/officeDocument/2006/relationships/hyperlink" Target="https://artform.ca/2011/12/silence-mobile-devices-sign/" TargetMode="External"/><Relationship Id="rId5" Type="http://schemas.openxmlformats.org/officeDocument/2006/relationships/image" Target="../media/image9.jpeg"/><Relationship Id="rId4" Type="http://schemas.openxmlformats.org/officeDocument/2006/relationships/hyperlink" Target="https://mirian-crochet.blogspot.com/2012/09/novidades.html"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wooden-tile/t/thank-you.html"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2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eg"/><Relationship Id="rId1" Type="http://schemas.openxmlformats.org/officeDocument/2006/relationships/slideLayout" Target="../slideLayouts/slideLayout21.xml"/><Relationship Id="rId5" Type="http://schemas.openxmlformats.org/officeDocument/2006/relationships/image" Target="../media/image17.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mailto:GPcontract@bma.org.uk" TargetMode="External"/><Relationship Id="rId7"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hyperlink" Target="http://www.bma.org/GPcontract" TargetMode="External"/><Relationship Id="rId4" Type="http://schemas.openxmlformats.org/officeDocument/2006/relationships/hyperlink" Target="http://www.bma.org.uk/joi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26" name="Picture 1">
            <a:extLst>
              <a:ext uri="{FF2B5EF4-FFF2-40B4-BE49-F238E27FC236}">
                <a16:creationId xmlns:a16="http://schemas.microsoft.com/office/drawing/2014/main" id="{8451C958-6F42-6621-69B7-561F98D8B6E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2083" b="42917"/>
          <a:stretch>
            <a:fillRect/>
          </a:stretch>
        </p:blipFill>
        <p:spPr bwMode="auto">
          <a:xfrm>
            <a:off x="0" y="-250370"/>
            <a:ext cx="12191980" cy="68579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B25CA5B-7DA0-6233-2846-C4F7978D1891}"/>
              </a:ext>
            </a:extLst>
          </p:cNvPr>
          <p:cNvSpPr>
            <a:spLocks noGrp="1"/>
          </p:cNvSpPr>
          <p:nvPr>
            <p:ph type="ctrTitle"/>
          </p:nvPr>
        </p:nvSpPr>
        <p:spPr>
          <a:xfrm>
            <a:off x="1523980" y="871991"/>
            <a:ext cx="9144000" cy="2900518"/>
          </a:xfrm>
        </p:spPr>
        <p:txBody>
          <a:bodyPr>
            <a:normAutofit/>
          </a:bodyPr>
          <a:lstStyle/>
          <a:p>
            <a:endParaRPr lang="en-GB">
              <a:solidFill>
                <a:srgbClr val="FFFFFF"/>
              </a:solidFill>
            </a:endParaRPr>
          </a:p>
        </p:txBody>
      </p:sp>
      <p:sp>
        <p:nvSpPr>
          <p:cNvPr id="3" name="Subtitle 2">
            <a:extLst>
              <a:ext uri="{FF2B5EF4-FFF2-40B4-BE49-F238E27FC236}">
                <a16:creationId xmlns:a16="http://schemas.microsoft.com/office/drawing/2014/main" id="{2EDD4D36-B414-7B8B-28B0-DD820AE550EA}"/>
              </a:ext>
            </a:extLst>
          </p:cNvPr>
          <p:cNvSpPr>
            <a:spLocks noGrp="1"/>
          </p:cNvSpPr>
          <p:nvPr>
            <p:ph type="subTitle" idx="1"/>
          </p:nvPr>
        </p:nvSpPr>
        <p:spPr>
          <a:xfrm>
            <a:off x="1524000" y="4159404"/>
            <a:ext cx="9144000" cy="1098395"/>
          </a:xfrm>
        </p:spPr>
        <p:txBody>
          <a:bodyPr>
            <a:normAutofit/>
          </a:bodyPr>
          <a:lstStyle/>
          <a:p>
            <a:pPr algn="r"/>
            <a:r>
              <a:rPr lang="en-GB">
                <a:solidFill>
                  <a:srgbClr val="FFFFFF"/>
                </a:solidFill>
              </a:rPr>
              <a:t>March 11</a:t>
            </a:r>
            <a:r>
              <a:rPr lang="en-GB" baseline="30000">
                <a:solidFill>
                  <a:srgbClr val="FFFFFF"/>
                </a:solidFill>
              </a:rPr>
              <a:t>th</a:t>
            </a:r>
            <a:r>
              <a:rPr lang="en-GB">
                <a:solidFill>
                  <a:srgbClr val="FFFFFF"/>
                </a:solidFill>
              </a:rPr>
              <a:t> 2026</a:t>
            </a:r>
          </a:p>
        </p:txBody>
      </p:sp>
      <p:pic>
        <p:nvPicPr>
          <p:cNvPr id="4" name="Picture 3">
            <a:extLst>
              <a:ext uri="{FF2B5EF4-FFF2-40B4-BE49-F238E27FC236}">
                <a16:creationId xmlns:a16="http://schemas.microsoft.com/office/drawing/2014/main" id="{B5780B6F-EEAD-6477-5A99-C69ADCDC2EB5}"/>
              </a:ext>
            </a:extLst>
          </p:cNvPr>
          <p:cNvPicPr>
            <a:picLocks noChangeAspect="1"/>
          </p:cNvPicPr>
          <p:nvPr/>
        </p:nvPicPr>
        <p:blipFill>
          <a:blip r:embed="rId3">
            <a:alphaModFix amt="50000"/>
          </a:blip>
          <a:stretch>
            <a:fillRect/>
          </a:stretch>
        </p:blipFill>
        <p:spPr>
          <a:xfrm>
            <a:off x="9300257" y="5894557"/>
            <a:ext cx="2554987" cy="460062"/>
          </a:xfrm>
          <a:prstGeom prst="rect">
            <a:avLst/>
          </a:prstGeom>
        </p:spPr>
      </p:pic>
    </p:spTree>
    <p:extLst>
      <p:ext uri="{BB962C8B-B14F-4D97-AF65-F5344CB8AC3E}">
        <p14:creationId xmlns:p14="http://schemas.microsoft.com/office/powerpoint/2010/main" val="353273559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BB02A5-2B8D-0536-72CE-60077E6C939A}"/>
            </a:ext>
          </a:extLst>
        </p:cNvPr>
        <p:cNvGrpSpPr/>
        <p:nvPr/>
      </p:nvGrpSpPr>
      <p:grpSpPr>
        <a:xfrm>
          <a:off x="0" y="0"/>
          <a:ext cx="0" cy="0"/>
          <a:chOff x="0" y="0"/>
          <a:chExt cx="0" cy="0"/>
        </a:xfrm>
      </p:grpSpPr>
      <p:sp>
        <p:nvSpPr>
          <p:cNvPr id="10" name="Flowchart: Document 9">
            <a:extLst>
              <a:ext uri="{FF2B5EF4-FFF2-40B4-BE49-F238E27FC236}">
                <a16:creationId xmlns:a16="http://schemas.microsoft.com/office/drawing/2014/main" id="{B1264AD0-8A7A-AF1C-712C-6F1E015DE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8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E3D1AF7-39AC-CAB8-D729-505D4D4BDDD0}"/>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Not had your Ballot?</a:t>
            </a:r>
            <a:br>
              <a:rPr lang="en-US" sz="3200" kern="1200">
                <a:solidFill>
                  <a:srgbClr val="FFFFFF"/>
                </a:solidFill>
                <a:latin typeface="+mj-lt"/>
                <a:ea typeface="+mj-ea"/>
                <a:cs typeface="+mj-cs"/>
              </a:rPr>
            </a:br>
            <a:r>
              <a:rPr lang="en-US" sz="3200" kern="1200">
                <a:solidFill>
                  <a:srgbClr val="FFFFFF"/>
                </a:solidFill>
                <a:latin typeface="+mj-lt"/>
                <a:ea typeface="+mj-ea"/>
                <a:cs typeface="+mj-cs"/>
              </a:rPr>
              <a:t>More information?</a:t>
            </a:r>
          </a:p>
        </p:txBody>
      </p:sp>
      <p:pic>
        <p:nvPicPr>
          <p:cNvPr id="3" name="Picture 2">
            <a:extLst>
              <a:ext uri="{FF2B5EF4-FFF2-40B4-BE49-F238E27FC236}">
                <a16:creationId xmlns:a16="http://schemas.microsoft.com/office/drawing/2014/main" id="{9C73B7CD-852C-E401-E13F-667750548B63}"/>
              </a:ext>
            </a:extLst>
          </p:cNvPr>
          <p:cNvPicPr>
            <a:picLocks noChangeAspect="1"/>
          </p:cNvPicPr>
          <p:nvPr/>
        </p:nvPicPr>
        <p:blipFill>
          <a:blip r:embed="rId2"/>
          <a:stretch>
            <a:fillRect/>
          </a:stretch>
        </p:blipFill>
        <p:spPr>
          <a:xfrm>
            <a:off x="4755282" y="434787"/>
            <a:ext cx="5925377" cy="1066949"/>
          </a:xfrm>
          <a:prstGeom prst="rect">
            <a:avLst/>
          </a:prstGeom>
        </p:spPr>
      </p:pic>
      <p:pic>
        <p:nvPicPr>
          <p:cNvPr id="6" name="Content Placeholder 6" descr="A qr code with dots">
            <a:extLst>
              <a:ext uri="{FF2B5EF4-FFF2-40B4-BE49-F238E27FC236}">
                <a16:creationId xmlns:a16="http://schemas.microsoft.com/office/drawing/2014/main" id="{9589DC0A-C11E-4823-8C82-AF65AA891A20}"/>
              </a:ext>
            </a:extLst>
          </p:cNvPr>
          <p:cNvPicPr>
            <a:picLocks noGrp="1" noChangeAspect="1"/>
          </p:cNvPicPr>
          <p:nvPr>
            <p:ph idx="1"/>
          </p:nvPr>
        </p:nvPicPr>
        <p:blipFill>
          <a:blip r:embed="rId3"/>
          <a:stretch>
            <a:fillRect/>
          </a:stretch>
        </p:blipFill>
        <p:spPr>
          <a:xfrm>
            <a:off x="5925241" y="2907332"/>
            <a:ext cx="3585210" cy="3534410"/>
          </a:xfrm>
          <a:prstGeom prst="rect">
            <a:avLst/>
          </a:prstGeom>
        </p:spPr>
      </p:pic>
      <p:pic>
        <p:nvPicPr>
          <p:cNvPr id="5" name="Picture 4" descr="A blue and white screen with text&#10;&#10;AI-generated content may be incorrect.">
            <a:extLst>
              <a:ext uri="{FF2B5EF4-FFF2-40B4-BE49-F238E27FC236}">
                <a16:creationId xmlns:a16="http://schemas.microsoft.com/office/drawing/2014/main" id="{FD1CF175-E14B-1797-53A8-AC4E36FBB5E3}"/>
              </a:ext>
            </a:extLst>
          </p:cNvPr>
          <p:cNvPicPr>
            <a:picLocks noChangeAspect="1"/>
          </p:cNvPicPr>
          <p:nvPr/>
        </p:nvPicPr>
        <p:blipFill>
          <a:blip r:embed="rId4"/>
          <a:stretch>
            <a:fillRect/>
          </a:stretch>
        </p:blipFill>
        <p:spPr>
          <a:xfrm>
            <a:off x="642724" y="3650733"/>
            <a:ext cx="2439576" cy="308503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pic>
        <p:nvPicPr>
          <p:cNvPr id="8" name="Picture 7" descr="A blue letters on a black background&#10;&#10;AI-generated content may be incorrect.">
            <a:extLst>
              <a:ext uri="{FF2B5EF4-FFF2-40B4-BE49-F238E27FC236}">
                <a16:creationId xmlns:a16="http://schemas.microsoft.com/office/drawing/2014/main" id="{27AA6499-D342-FA19-F5F2-A6CF6220F34E}"/>
              </a:ext>
            </a:extLst>
          </p:cNvPr>
          <p:cNvPicPr>
            <a:picLocks noChangeAspect="1"/>
          </p:cNvPicPr>
          <p:nvPr/>
        </p:nvPicPr>
        <p:blipFill>
          <a:blip r:embed="rId5"/>
          <a:stretch>
            <a:fillRect/>
          </a:stretch>
        </p:blipFill>
        <p:spPr>
          <a:xfrm>
            <a:off x="9865360" y="6128081"/>
            <a:ext cx="2062480" cy="606399"/>
          </a:xfrm>
          <a:prstGeom prst="rect">
            <a:avLst/>
          </a:prstGeom>
        </p:spPr>
      </p:pic>
      <p:pic>
        <p:nvPicPr>
          <p:cNvPr id="11" name="Picture 10" descr="A stethoscopes and text&#10;&#10;AI-generated content may be incorrect.">
            <a:extLst>
              <a:ext uri="{FF2B5EF4-FFF2-40B4-BE49-F238E27FC236}">
                <a16:creationId xmlns:a16="http://schemas.microsoft.com/office/drawing/2014/main" id="{CF2845EB-63DB-D620-A338-52FFE7152519}"/>
              </a:ext>
            </a:extLst>
          </p:cNvPr>
          <p:cNvPicPr>
            <a:picLocks noChangeAspect="1"/>
          </p:cNvPicPr>
          <p:nvPr/>
        </p:nvPicPr>
        <p:blipFill>
          <a:blip r:embed="rId6"/>
          <a:stretch>
            <a:fillRect/>
          </a:stretch>
        </p:blipFill>
        <p:spPr>
          <a:xfrm>
            <a:off x="3173730" y="4546600"/>
            <a:ext cx="1912620" cy="1778000"/>
          </a:xfrm>
          <a:prstGeom prst="rect">
            <a:avLst/>
          </a:prstGeom>
        </p:spPr>
      </p:pic>
      <p:sp>
        <p:nvSpPr>
          <p:cNvPr id="12" name="TextBox 11">
            <a:extLst>
              <a:ext uri="{FF2B5EF4-FFF2-40B4-BE49-F238E27FC236}">
                <a16:creationId xmlns:a16="http://schemas.microsoft.com/office/drawing/2014/main" id="{B6678683-BD45-D3D8-C00B-B5F147868017}"/>
              </a:ext>
            </a:extLst>
          </p:cNvPr>
          <p:cNvSpPr txBox="1"/>
          <p:nvPr/>
        </p:nvSpPr>
        <p:spPr>
          <a:xfrm>
            <a:off x="5130800" y="1950719"/>
            <a:ext cx="506984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F9ED5">
                    <a:lumMod val="76000"/>
                  </a:srgbClr>
                </a:solidFill>
                <a:effectLst/>
                <a:uLnTx/>
                <a:uFillTx/>
                <a:latin typeface="Aptos" panose="02110004020202020204"/>
                <a:ea typeface="+mn-ea"/>
                <a:cs typeface="+mn-cs"/>
              </a:rPr>
              <a:t>Voting link sent on 4th March from Civica. It will come from </a:t>
            </a:r>
            <a:r>
              <a:rPr kumimoji="0" lang="en-US" sz="1800" b="0" i="0" u="none" strike="noStrike" kern="1200" cap="none" spc="0" normalizeH="0" baseline="0" noProof="0">
                <a:ln>
                  <a:noFill/>
                </a:ln>
                <a:solidFill>
                  <a:srgbClr val="0E2841">
                    <a:lumMod val="76000"/>
                    <a:lumOff val="24000"/>
                  </a:srgbClr>
                </a:solidFill>
                <a:effectLst/>
                <a:uLnTx/>
                <a:uFillTx/>
                <a:latin typeface="Aptos" panose="02110004020202020204"/>
                <a:ea typeface="+mn-ea"/>
                <a:cs typeface="+mn-cs"/>
                <a:hlinkClick r:id="rId7"/>
              </a:rPr>
              <a:t>bma@cesvotes.com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E2841">
                  <a:lumMod val="76000"/>
                  <a:lumOff val="24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E2841">
                  <a:lumMod val="76000"/>
                  <a:lumOff val="24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769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80BF67-0C57-05EB-4768-9AD3443F0952}"/>
            </a:ext>
          </a:extLst>
        </p:cNvPr>
        <p:cNvGrpSpPr/>
        <p:nvPr/>
      </p:nvGrpSpPr>
      <p:grpSpPr>
        <a:xfrm>
          <a:off x="0" y="0"/>
          <a:ext cx="0" cy="0"/>
          <a:chOff x="0" y="0"/>
          <a:chExt cx="0" cy="0"/>
        </a:xfrm>
      </p:grpSpPr>
      <p:sp>
        <p:nvSpPr>
          <p:cNvPr id="10" name="Flowchart: Document 9">
            <a:extLst>
              <a:ext uri="{FF2B5EF4-FFF2-40B4-BE49-F238E27FC236}">
                <a16:creationId xmlns:a16="http://schemas.microsoft.com/office/drawing/2014/main" id="{386B9863-648A-F20E-5A56-B75CDF852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8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3AC83BF-EF0B-B646-3325-58CBF81E0F45}"/>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Not </a:t>
            </a:r>
            <a:r>
              <a:rPr lang="en-US" sz="3200">
                <a:solidFill>
                  <a:srgbClr val="FFFFFF"/>
                </a:solidFill>
              </a:rPr>
              <a:t>a BMA member?</a:t>
            </a:r>
            <a:endParaRPr lang="en-US" sz="3200" kern="1200">
              <a:solidFill>
                <a:srgbClr val="FFFFFF"/>
              </a:solidFill>
              <a:latin typeface="+mj-lt"/>
              <a:ea typeface="+mj-ea"/>
              <a:cs typeface="+mj-cs"/>
            </a:endParaRPr>
          </a:p>
        </p:txBody>
      </p:sp>
      <p:pic>
        <p:nvPicPr>
          <p:cNvPr id="3" name="Picture 2">
            <a:extLst>
              <a:ext uri="{FF2B5EF4-FFF2-40B4-BE49-F238E27FC236}">
                <a16:creationId xmlns:a16="http://schemas.microsoft.com/office/drawing/2014/main" id="{0212074A-D0D1-7863-1B36-9F582F06764F}"/>
              </a:ext>
            </a:extLst>
          </p:cNvPr>
          <p:cNvPicPr>
            <a:picLocks noChangeAspect="1"/>
          </p:cNvPicPr>
          <p:nvPr/>
        </p:nvPicPr>
        <p:blipFill>
          <a:blip r:embed="rId2"/>
          <a:stretch>
            <a:fillRect/>
          </a:stretch>
        </p:blipFill>
        <p:spPr>
          <a:xfrm>
            <a:off x="4755282" y="434787"/>
            <a:ext cx="5925377" cy="1066949"/>
          </a:xfrm>
          <a:prstGeom prst="rect">
            <a:avLst/>
          </a:prstGeom>
        </p:spPr>
      </p:pic>
      <p:pic>
        <p:nvPicPr>
          <p:cNvPr id="7" name="Content Placeholder 6" descr="A qr code with black dots&#10;&#10;AI-generated content may be incorrect.">
            <a:extLst>
              <a:ext uri="{FF2B5EF4-FFF2-40B4-BE49-F238E27FC236}">
                <a16:creationId xmlns:a16="http://schemas.microsoft.com/office/drawing/2014/main" id="{0E7E31B8-4212-96DE-F575-E0B522C7C9EA}"/>
              </a:ext>
            </a:extLst>
          </p:cNvPr>
          <p:cNvPicPr>
            <a:picLocks noGrp="1" noChangeAspect="1"/>
          </p:cNvPicPr>
          <p:nvPr>
            <p:ph idx="1"/>
          </p:nvPr>
        </p:nvPicPr>
        <p:blipFill>
          <a:blip r:embed="rId3"/>
          <a:stretch>
            <a:fillRect/>
          </a:stretch>
        </p:blipFill>
        <p:spPr>
          <a:xfrm>
            <a:off x="6324567" y="3008069"/>
            <a:ext cx="3721575" cy="3721575"/>
          </a:xfrm>
          <a:prstGeom prst="rect">
            <a:avLst/>
          </a:prstGeom>
        </p:spPr>
      </p:pic>
      <p:sp>
        <p:nvSpPr>
          <p:cNvPr id="8" name="TextBox 7">
            <a:extLst>
              <a:ext uri="{FF2B5EF4-FFF2-40B4-BE49-F238E27FC236}">
                <a16:creationId xmlns:a16="http://schemas.microsoft.com/office/drawing/2014/main" id="{A456329B-F9FA-AD2B-B235-1B3E8B04023F}"/>
              </a:ext>
            </a:extLst>
          </p:cNvPr>
          <p:cNvSpPr txBox="1"/>
          <p:nvPr/>
        </p:nvSpPr>
        <p:spPr>
          <a:xfrm>
            <a:off x="5397910" y="1681316"/>
            <a:ext cx="5574890"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Last day to join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and be able to vote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19</a:t>
            </a:r>
            <a:r>
              <a:rPr kumimoji="0" lang="en-GB" sz="2800" b="0" i="0" u="none" strike="noStrike" kern="1200" cap="none" spc="0" normalizeH="0" baseline="30000" noProof="0">
                <a:ln>
                  <a:noFill/>
                </a:ln>
                <a:solidFill>
                  <a:srgbClr val="0E2841">
                    <a:lumMod val="75000"/>
                    <a:lumOff val="25000"/>
                  </a:srgbClr>
                </a:solidFill>
                <a:effectLst/>
                <a:uLnTx/>
                <a:uFillTx/>
                <a:latin typeface="Aptos" panose="02110004020202020204"/>
                <a:ea typeface="+mn-ea"/>
                <a:cs typeface="+mn-cs"/>
              </a:rPr>
              <a:t>th</a:t>
            </a:r>
            <a:r>
              <a:rPr kumimoji="0" lang="en-GB" sz="280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 March</a:t>
            </a:r>
          </a:p>
        </p:txBody>
      </p:sp>
      <p:pic>
        <p:nvPicPr>
          <p:cNvPr id="5" name="Picture 4" descr="A blue and white screen with text&#10;&#10;AI-generated content may be incorrect.">
            <a:extLst>
              <a:ext uri="{FF2B5EF4-FFF2-40B4-BE49-F238E27FC236}">
                <a16:creationId xmlns:a16="http://schemas.microsoft.com/office/drawing/2014/main" id="{E141D5FB-4A4C-1B49-AA45-584DFA4BFF4C}"/>
              </a:ext>
            </a:extLst>
          </p:cNvPr>
          <p:cNvPicPr>
            <a:picLocks noChangeAspect="1"/>
          </p:cNvPicPr>
          <p:nvPr/>
        </p:nvPicPr>
        <p:blipFill>
          <a:blip r:embed="rId4"/>
          <a:stretch>
            <a:fillRect/>
          </a:stretch>
        </p:blipFill>
        <p:spPr>
          <a:xfrm>
            <a:off x="642724" y="3640573"/>
            <a:ext cx="2439576" cy="308503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pic>
        <p:nvPicPr>
          <p:cNvPr id="9" name="Picture 8" descr="A blue letters on a black background&#10;&#10;AI-generated content may be incorrect.">
            <a:extLst>
              <a:ext uri="{FF2B5EF4-FFF2-40B4-BE49-F238E27FC236}">
                <a16:creationId xmlns:a16="http://schemas.microsoft.com/office/drawing/2014/main" id="{1757CA47-B7AE-E6FD-8A0C-53F699026E57}"/>
              </a:ext>
            </a:extLst>
          </p:cNvPr>
          <p:cNvPicPr>
            <a:picLocks noChangeAspect="1"/>
          </p:cNvPicPr>
          <p:nvPr/>
        </p:nvPicPr>
        <p:blipFill>
          <a:blip r:embed="rId5"/>
          <a:stretch>
            <a:fillRect/>
          </a:stretch>
        </p:blipFill>
        <p:spPr>
          <a:xfrm>
            <a:off x="10048240" y="6117921"/>
            <a:ext cx="2062480" cy="606399"/>
          </a:xfrm>
          <a:prstGeom prst="rect">
            <a:avLst/>
          </a:prstGeom>
        </p:spPr>
      </p:pic>
      <p:pic>
        <p:nvPicPr>
          <p:cNvPr id="12" name="Picture 11" descr="A stethoscopes and text&#10;&#10;AI-generated content may be incorrect.">
            <a:extLst>
              <a:ext uri="{FF2B5EF4-FFF2-40B4-BE49-F238E27FC236}">
                <a16:creationId xmlns:a16="http://schemas.microsoft.com/office/drawing/2014/main" id="{CBD61F11-E886-FA0F-9D96-A43D50057CEE}"/>
              </a:ext>
            </a:extLst>
          </p:cNvPr>
          <p:cNvPicPr>
            <a:picLocks noChangeAspect="1"/>
          </p:cNvPicPr>
          <p:nvPr/>
        </p:nvPicPr>
        <p:blipFill>
          <a:blip r:embed="rId6"/>
          <a:stretch>
            <a:fillRect/>
          </a:stretch>
        </p:blipFill>
        <p:spPr>
          <a:xfrm>
            <a:off x="3153410" y="4638040"/>
            <a:ext cx="1912620" cy="1778000"/>
          </a:xfrm>
          <a:prstGeom prst="rect">
            <a:avLst/>
          </a:prstGeom>
        </p:spPr>
      </p:pic>
    </p:spTree>
    <p:extLst>
      <p:ext uri="{BB962C8B-B14F-4D97-AF65-F5344CB8AC3E}">
        <p14:creationId xmlns:p14="http://schemas.microsoft.com/office/powerpoint/2010/main" val="1033928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6D5AE1-BB40-32C9-55DC-C6FC0E549076}"/>
            </a:ext>
          </a:extLst>
        </p:cNvPr>
        <p:cNvGrpSpPr/>
        <p:nvPr/>
      </p:nvGrpSpPr>
      <p:grpSpPr>
        <a:xfrm>
          <a:off x="0" y="0"/>
          <a:ext cx="0" cy="0"/>
          <a:chOff x="0" y="0"/>
          <a:chExt cx="0" cy="0"/>
        </a:xfrm>
      </p:grpSpPr>
      <p:sp>
        <p:nvSpPr>
          <p:cNvPr id="10" name="Flowchart: Document 9">
            <a:extLst>
              <a:ext uri="{FF2B5EF4-FFF2-40B4-BE49-F238E27FC236}">
                <a16:creationId xmlns:a16="http://schemas.microsoft.com/office/drawing/2014/main" id="{6F4358C0-50AB-131C-1B51-556E0A587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8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1F1C357-9504-8865-899A-9B0D562BF285}"/>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GPCE</a:t>
            </a:r>
            <a:br>
              <a:rPr lang="en-US" sz="3200" kern="1200">
                <a:solidFill>
                  <a:srgbClr val="FFFFFF"/>
                </a:solidFill>
                <a:latin typeface="+mj-lt"/>
                <a:ea typeface="+mj-ea"/>
                <a:cs typeface="+mj-cs"/>
              </a:rPr>
            </a:br>
            <a:r>
              <a:rPr lang="en-US" sz="3200" kern="1200">
                <a:solidFill>
                  <a:srgbClr val="FFFFFF"/>
                </a:solidFill>
                <a:latin typeface="+mj-lt"/>
                <a:ea typeface="+mj-ea"/>
                <a:cs typeface="+mj-cs"/>
              </a:rPr>
              <a:t>Elections</a:t>
            </a:r>
          </a:p>
        </p:txBody>
      </p:sp>
      <p:pic>
        <p:nvPicPr>
          <p:cNvPr id="3" name="Picture 2">
            <a:extLst>
              <a:ext uri="{FF2B5EF4-FFF2-40B4-BE49-F238E27FC236}">
                <a16:creationId xmlns:a16="http://schemas.microsoft.com/office/drawing/2014/main" id="{B70C4986-607B-5D1F-B2C6-FA1C92F4A658}"/>
              </a:ext>
            </a:extLst>
          </p:cNvPr>
          <p:cNvPicPr>
            <a:picLocks noChangeAspect="1"/>
          </p:cNvPicPr>
          <p:nvPr/>
        </p:nvPicPr>
        <p:blipFill>
          <a:blip r:embed="rId2"/>
          <a:stretch>
            <a:fillRect/>
          </a:stretch>
        </p:blipFill>
        <p:spPr>
          <a:xfrm>
            <a:off x="4755282" y="434787"/>
            <a:ext cx="5925377" cy="1066949"/>
          </a:xfrm>
          <a:prstGeom prst="rect">
            <a:avLst/>
          </a:prstGeom>
        </p:spPr>
      </p:pic>
      <p:sp>
        <p:nvSpPr>
          <p:cNvPr id="5" name="Content Placeholder 4">
            <a:extLst>
              <a:ext uri="{FF2B5EF4-FFF2-40B4-BE49-F238E27FC236}">
                <a16:creationId xmlns:a16="http://schemas.microsoft.com/office/drawing/2014/main" id="{79F4EFE6-2F62-2E71-7B8E-70B4151ADA01}"/>
              </a:ext>
            </a:extLst>
          </p:cNvPr>
          <p:cNvSpPr>
            <a:spLocks noGrp="1"/>
          </p:cNvSpPr>
          <p:nvPr>
            <p:ph idx="1"/>
          </p:nvPr>
        </p:nvSpPr>
        <p:spPr>
          <a:xfrm>
            <a:off x="838200" y="4060371"/>
            <a:ext cx="5574890" cy="2116592"/>
          </a:xfrm>
        </p:spPr>
        <p:txBody>
          <a:bodyPr/>
          <a:lstStyle/>
          <a:p>
            <a:endParaRPr lang="en-GB"/>
          </a:p>
        </p:txBody>
      </p:sp>
      <p:sp>
        <p:nvSpPr>
          <p:cNvPr id="9" name="TextBox 8">
            <a:extLst>
              <a:ext uri="{FF2B5EF4-FFF2-40B4-BE49-F238E27FC236}">
                <a16:creationId xmlns:a16="http://schemas.microsoft.com/office/drawing/2014/main" id="{EA7B69C1-B693-6C32-F9C3-CFB725A19E65}"/>
              </a:ext>
            </a:extLst>
          </p:cNvPr>
          <p:cNvSpPr txBox="1"/>
          <p:nvPr/>
        </p:nvSpPr>
        <p:spPr>
          <a:xfrm>
            <a:off x="4755282" y="1798213"/>
            <a:ext cx="6096000"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rPr>
              <a:t>The </a:t>
            </a:r>
            <a:r>
              <a:rPr kumimoji="0" lang="en-GB" sz="1800" b="1" i="0" u="none" strike="noStrike" kern="1200" cap="none" spc="0" normalizeH="0" baseline="0" noProof="0">
                <a:ln>
                  <a:noFill/>
                </a:ln>
                <a:solidFill>
                  <a:srgbClr val="0967B1"/>
                </a:solidFill>
                <a:effectLst/>
                <a:uLnTx/>
                <a:uFillTx/>
                <a:latin typeface="Arial" panose="020B0604020202020204" pitchFamily="34" charset="0"/>
                <a:ea typeface="+mn-ea"/>
                <a:cs typeface="+mn-cs"/>
                <a:hlinkClick r:id="rId3" tooltip="Find out more about GPCE"/>
              </a:rPr>
              <a:t>GPCE (England general practitioners committee)</a:t>
            </a:r>
            <a:r>
              <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rPr>
              <a:t> are holding regional representative elections from the following regions: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rPr>
              <a:t>North Staffordshire/South Staffordshire/Shropshire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rPr>
            </a:br>
            <a:r>
              <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rPr>
              <a:t>The term for these roles will run from the conclusion of the ARM in July 2026 until July 2029.</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1" u="none" strike="noStrike" kern="1200" cap="none" spc="0" normalizeH="0" baseline="0" noProof="0">
                <a:ln>
                  <a:noFill/>
                </a:ln>
                <a:solidFill>
                  <a:srgbClr val="50535A"/>
                </a:solidFill>
                <a:effectLst/>
                <a:uLnTx/>
                <a:uFillTx/>
                <a:latin typeface="Arial" panose="020B0604020202020204" pitchFamily="34" charset="0"/>
                <a:ea typeface="+mn-ea"/>
                <a:cs typeface="+mn-cs"/>
              </a:rPr>
            </a:br>
            <a:endPar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a:ln>
                  <a:noFill/>
                </a:ln>
                <a:solidFill>
                  <a:srgbClr val="50535A"/>
                </a:solidFill>
                <a:effectLst/>
                <a:uLnTx/>
                <a:uFillTx/>
                <a:latin typeface="Arial" panose="020B0604020202020204" pitchFamily="34" charset="0"/>
                <a:ea typeface="+mn-ea"/>
                <a:cs typeface="+mn-cs"/>
              </a:rPr>
              <a:t>Nominations will close at 12pm on Friday 13 March 2026.</a:t>
            </a:r>
            <a:endParaRPr kumimoji="0" lang="en-GB" sz="1800" b="0" i="0" u="none" strike="noStrike" kern="1200" cap="none" spc="0" normalizeH="0" baseline="0" noProof="0">
              <a:ln>
                <a:noFill/>
              </a:ln>
              <a:solidFill>
                <a:srgbClr val="50535A"/>
              </a:solidFill>
              <a:effectLst/>
              <a:uLnTx/>
              <a:uFillTx/>
              <a:latin typeface="Arial" panose="020B0604020202020204" pitchFamily="34" charset="0"/>
              <a:ea typeface="+mn-ea"/>
              <a:cs typeface="+mn-cs"/>
            </a:endParaRPr>
          </a:p>
        </p:txBody>
      </p:sp>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B6FB7166-7291-C48B-980C-99F44CE29AA4}"/>
                  </a:ext>
                </a:extLst>
              </p14:cNvPr>
              <p14:cNvContentPartPr/>
              <p14:nvPr/>
            </p14:nvContentPartPr>
            <p14:xfrm>
              <a:off x="8797781" y="3047078"/>
              <a:ext cx="1424077" cy="641400"/>
            </p14:xfrm>
          </p:contentPart>
        </mc:Choice>
        <mc:Fallback xmlns="">
          <p:pic>
            <p:nvPicPr>
              <p:cNvPr id="6" name="Ink 5">
                <a:extLst>
                  <a:ext uri="{FF2B5EF4-FFF2-40B4-BE49-F238E27FC236}">
                    <a16:creationId xmlns:a16="http://schemas.microsoft.com/office/drawing/2014/main" id="{B6FB7166-7291-C48B-980C-99F44CE29AA4}"/>
                  </a:ext>
                </a:extLst>
              </p:cNvPr>
              <p:cNvPicPr/>
              <p:nvPr/>
            </p:nvPicPr>
            <p:blipFill>
              <a:blip r:embed="rId5"/>
              <a:stretch>
                <a:fillRect/>
              </a:stretch>
            </p:blipFill>
            <p:spPr>
              <a:xfrm>
                <a:off x="8779787" y="3029091"/>
                <a:ext cx="1459706" cy="677013"/>
              </a:xfrm>
              <a:prstGeom prst="rect">
                <a:avLst/>
              </a:prstGeom>
            </p:spPr>
          </p:pic>
        </mc:Fallback>
      </mc:AlternateContent>
      <p:pic>
        <p:nvPicPr>
          <p:cNvPr id="7" name="Picture 6" descr="A blue letters on a black background&#10;&#10;AI-generated content may be incorrect.">
            <a:extLst>
              <a:ext uri="{FF2B5EF4-FFF2-40B4-BE49-F238E27FC236}">
                <a16:creationId xmlns:a16="http://schemas.microsoft.com/office/drawing/2014/main" id="{0A3F5A2C-231B-4447-CA69-CC790C7FD73F}"/>
              </a:ext>
            </a:extLst>
          </p:cNvPr>
          <p:cNvPicPr>
            <a:picLocks noChangeAspect="1"/>
          </p:cNvPicPr>
          <p:nvPr/>
        </p:nvPicPr>
        <p:blipFill>
          <a:blip r:embed="rId6"/>
          <a:stretch>
            <a:fillRect/>
          </a:stretch>
        </p:blipFill>
        <p:spPr>
          <a:xfrm>
            <a:off x="839191" y="2010555"/>
            <a:ext cx="2062480" cy="606399"/>
          </a:xfrm>
          <a:prstGeom prst="rect">
            <a:avLst/>
          </a:prstGeom>
        </p:spPr>
      </p:pic>
    </p:spTree>
    <p:extLst>
      <p:ext uri="{BB962C8B-B14F-4D97-AF65-F5344CB8AC3E}">
        <p14:creationId xmlns:p14="http://schemas.microsoft.com/office/powerpoint/2010/main" val="616658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EDA2E-1CB4-F84A-7767-F434BB8BD71A}"/>
              </a:ext>
            </a:extLst>
          </p:cNvPr>
          <p:cNvSpPr>
            <a:spLocks noGrp="1"/>
          </p:cNvSpPr>
          <p:nvPr>
            <p:ph type="ctrTitle"/>
          </p:nvPr>
        </p:nvSpPr>
        <p:spPr/>
        <p:txBody>
          <a:bodyPr/>
          <a:lstStyle/>
          <a:p>
            <a:pPr algn="ctr"/>
            <a:r>
              <a:rPr lang="en-US"/>
              <a:t>LMC Open Meeting 11/3/26</a:t>
            </a:r>
            <a:endParaRPr lang="en-GB"/>
          </a:p>
        </p:txBody>
      </p:sp>
      <p:pic>
        <p:nvPicPr>
          <p:cNvPr id="7" name="Picture 6">
            <a:extLst>
              <a:ext uri="{FF2B5EF4-FFF2-40B4-BE49-F238E27FC236}">
                <a16:creationId xmlns:a16="http://schemas.microsoft.com/office/drawing/2014/main" id="{B83AC4C3-C335-B2C1-1DC7-DE7F44299680}"/>
              </a:ext>
            </a:extLst>
          </p:cNvPr>
          <p:cNvPicPr>
            <a:picLocks noChangeAspect="1"/>
          </p:cNvPicPr>
          <p:nvPr/>
        </p:nvPicPr>
        <p:blipFill>
          <a:blip r:embed="rId2"/>
          <a:stretch>
            <a:fillRect/>
          </a:stretch>
        </p:blipFill>
        <p:spPr>
          <a:xfrm>
            <a:off x="3133311" y="3896444"/>
            <a:ext cx="5925377" cy="1066949"/>
          </a:xfrm>
          <a:prstGeom prst="rect">
            <a:avLst/>
          </a:prstGeom>
        </p:spPr>
      </p:pic>
    </p:spTree>
    <p:extLst>
      <p:ext uri="{BB962C8B-B14F-4D97-AF65-F5344CB8AC3E}">
        <p14:creationId xmlns:p14="http://schemas.microsoft.com/office/powerpoint/2010/main" val="2451730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02FC8B5-4E0A-7ADA-2D1F-E50C843A317D}"/>
              </a:ext>
            </a:extLst>
          </p:cNvPr>
          <p:cNvSpPr>
            <a:spLocks noGrp="1"/>
          </p:cNvSpPr>
          <p:nvPr>
            <p:ph idx="1"/>
          </p:nvPr>
        </p:nvSpPr>
        <p:spPr/>
        <p:txBody>
          <a:bodyPr vert="horz" lIns="91440" tIns="45720" rIns="91440" bIns="45720" rtlCol="0" anchor="t">
            <a:normAutofit/>
          </a:bodyPr>
          <a:lstStyle/>
          <a:p>
            <a:r>
              <a:rPr lang="en-US" sz="3200"/>
              <a:t>BMA Referendum</a:t>
            </a:r>
          </a:p>
          <a:p>
            <a:r>
              <a:rPr lang="en-US" sz="3200"/>
              <a:t>LCS 2026/27</a:t>
            </a:r>
            <a:endParaRPr lang="en-US"/>
          </a:p>
          <a:p>
            <a:r>
              <a:rPr lang="en-US" sz="3200"/>
              <a:t>New GMS Contract 26/27</a:t>
            </a:r>
          </a:p>
          <a:p>
            <a:r>
              <a:rPr lang="en-US" sz="3200"/>
              <a:t>Questions </a:t>
            </a:r>
          </a:p>
          <a:p>
            <a:r>
              <a:rPr lang="en-US" sz="3200"/>
              <a:t>GPC Election 26 – Shropshire/North Staffordshire/South Staffordshire seat</a:t>
            </a:r>
            <a:endParaRPr lang="en-GB" sz="3200"/>
          </a:p>
        </p:txBody>
      </p:sp>
      <p:pic>
        <p:nvPicPr>
          <p:cNvPr id="4" name="Picture 3">
            <a:extLst>
              <a:ext uri="{FF2B5EF4-FFF2-40B4-BE49-F238E27FC236}">
                <a16:creationId xmlns:a16="http://schemas.microsoft.com/office/drawing/2014/main" id="{5B97B69B-EDFB-44E6-909B-67B33C1318C2}"/>
              </a:ext>
            </a:extLst>
          </p:cNvPr>
          <p:cNvPicPr>
            <a:picLocks noChangeAspect="1"/>
          </p:cNvPicPr>
          <p:nvPr/>
        </p:nvPicPr>
        <p:blipFill>
          <a:blip r:embed="rId2"/>
          <a:stretch>
            <a:fillRect/>
          </a:stretch>
        </p:blipFill>
        <p:spPr>
          <a:xfrm>
            <a:off x="3133311" y="365125"/>
            <a:ext cx="5925377" cy="1066949"/>
          </a:xfrm>
          <a:prstGeom prst="rect">
            <a:avLst/>
          </a:prstGeom>
        </p:spPr>
      </p:pic>
    </p:spTree>
    <p:extLst>
      <p:ext uri="{BB962C8B-B14F-4D97-AF65-F5344CB8AC3E}">
        <p14:creationId xmlns:p14="http://schemas.microsoft.com/office/powerpoint/2010/main" val="1252332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C4765-0183-4E96-5A85-AB534F1BF809}"/>
              </a:ext>
            </a:extLst>
          </p:cNvPr>
          <p:cNvSpPr>
            <a:spLocks noGrp="1"/>
          </p:cNvSpPr>
          <p:nvPr>
            <p:ph type="title"/>
          </p:nvPr>
        </p:nvSpPr>
        <p:spPr/>
        <p:txBody>
          <a:bodyPr/>
          <a:lstStyle/>
          <a:p>
            <a:r>
              <a:rPr lang="en-US"/>
              <a:t>Background to LCS discussions</a:t>
            </a:r>
            <a:endParaRPr lang="en-GB"/>
          </a:p>
        </p:txBody>
      </p:sp>
      <p:sp>
        <p:nvSpPr>
          <p:cNvPr id="3" name="Content Placeholder 2">
            <a:extLst>
              <a:ext uri="{FF2B5EF4-FFF2-40B4-BE49-F238E27FC236}">
                <a16:creationId xmlns:a16="http://schemas.microsoft.com/office/drawing/2014/main" id="{CA6445E0-2F0B-A866-09FF-8D96E7619FF9}"/>
              </a:ext>
            </a:extLst>
          </p:cNvPr>
          <p:cNvSpPr>
            <a:spLocks noGrp="1"/>
          </p:cNvSpPr>
          <p:nvPr>
            <p:ph idx="1"/>
          </p:nvPr>
        </p:nvSpPr>
        <p:spPr/>
        <p:txBody>
          <a:bodyPr vert="horz" lIns="91440" tIns="45720" rIns="91440" bIns="45720" rtlCol="0" anchor="t">
            <a:normAutofit/>
          </a:bodyPr>
          <a:lstStyle/>
          <a:p>
            <a:r>
              <a:rPr lang="en-US" sz="2400"/>
              <a:t>Agreed with the ICB</a:t>
            </a:r>
          </a:p>
          <a:p>
            <a:pPr lvl="1"/>
            <a:r>
              <a:rPr lang="en-US" sz="2400" dirty="0" err="1"/>
              <a:t>Standardise</a:t>
            </a:r>
            <a:r>
              <a:rPr lang="en-US" sz="2400" dirty="0"/>
              <a:t> across Telford &amp; Wrekin &amp; Shropshire</a:t>
            </a:r>
          </a:p>
          <a:p>
            <a:pPr lvl="1"/>
            <a:r>
              <a:rPr lang="en-US" sz="2400"/>
              <a:t>Acceptance that underfunded so either</a:t>
            </a:r>
          </a:p>
          <a:p>
            <a:pPr lvl="2"/>
            <a:r>
              <a:rPr lang="en-US" sz="2400"/>
              <a:t>More funding or Fewer Services</a:t>
            </a:r>
          </a:p>
          <a:p>
            <a:pPr lvl="1"/>
            <a:r>
              <a:rPr lang="en-US" sz="2400"/>
              <a:t>No Practice to lose out</a:t>
            </a:r>
          </a:p>
          <a:p>
            <a:pPr lvl="1"/>
            <a:r>
              <a:rPr lang="en-US" sz="2400"/>
              <a:t>Keep the finances within General Practice</a:t>
            </a:r>
          </a:p>
          <a:p>
            <a:pPr lvl="1"/>
            <a:r>
              <a:rPr lang="en-US" sz="2400" dirty="0"/>
              <a:t>ICB have to own any decisions</a:t>
            </a:r>
          </a:p>
          <a:p>
            <a:pPr lvl="1"/>
            <a:endParaRPr lang="en-US"/>
          </a:p>
          <a:p>
            <a:pPr lvl="2"/>
            <a:endParaRPr lang="en-GB"/>
          </a:p>
        </p:txBody>
      </p:sp>
      <p:pic>
        <p:nvPicPr>
          <p:cNvPr id="5" name="Picture 4">
            <a:extLst>
              <a:ext uri="{FF2B5EF4-FFF2-40B4-BE49-F238E27FC236}">
                <a16:creationId xmlns:a16="http://schemas.microsoft.com/office/drawing/2014/main" id="{08A5227C-CBA9-D1CD-FE71-CA001DBD907B}"/>
              </a:ext>
            </a:extLst>
          </p:cNvPr>
          <p:cNvPicPr>
            <a:picLocks noChangeAspect="1"/>
          </p:cNvPicPr>
          <p:nvPr/>
        </p:nvPicPr>
        <p:blipFill>
          <a:blip r:embed="rId2"/>
          <a:stretch>
            <a:fillRect/>
          </a:stretch>
        </p:blipFill>
        <p:spPr>
          <a:xfrm>
            <a:off x="5933661" y="5572050"/>
            <a:ext cx="5925377" cy="1066949"/>
          </a:xfrm>
          <a:prstGeom prst="rect">
            <a:avLst/>
          </a:prstGeom>
        </p:spPr>
      </p:pic>
    </p:spTree>
    <p:extLst>
      <p:ext uri="{BB962C8B-B14F-4D97-AF65-F5344CB8AC3E}">
        <p14:creationId xmlns:p14="http://schemas.microsoft.com/office/powerpoint/2010/main" val="1449632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E1EF0B8-3A7F-C13D-9163-2051F9442AD5}"/>
              </a:ext>
            </a:extLst>
          </p:cNvPr>
          <p:cNvSpPr>
            <a:spLocks noGrp="1"/>
          </p:cNvSpPr>
          <p:nvPr>
            <p:ph type="title"/>
          </p:nvPr>
        </p:nvSpPr>
        <p:spPr/>
        <p:txBody>
          <a:bodyPr/>
          <a:lstStyle/>
          <a:p>
            <a:r>
              <a:rPr lang="en-US"/>
              <a:t>Previous uplifts</a:t>
            </a:r>
            <a:endParaRPr lang="en-GB"/>
          </a:p>
        </p:txBody>
      </p:sp>
      <p:sp>
        <p:nvSpPr>
          <p:cNvPr id="13" name="Content Placeholder 12">
            <a:extLst>
              <a:ext uri="{FF2B5EF4-FFF2-40B4-BE49-F238E27FC236}">
                <a16:creationId xmlns:a16="http://schemas.microsoft.com/office/drawing/2014/main" id="{C39C635D-A404-27D3-FE28-038B352122AF}"/>
              </a:ext>
            </a:extLst>
          </p:cNvPr>
          <p:cNvSpPr>
            <a:spLocks noGrp="1"/>
          </p:cNvSpPr>
          <p:nvPr>
            <p:ph idx="1"/>
          </p:nvPr>
        </p:nvSpPr>
        <p:spPr/>
        <p:txBody>
          <a:bodyPr/>
          <a:lstStyle/>
          <a:p>
            <a:r>
              <a:rPr lang="en-US" sz="3200"/>
              <a:t>23/24		No Uplift</a:t>
            </a:r>
          </a:p>
          <a:p>
            <a:r>
              <a:rPr lang="en-US" sz="3200"/>
              <a:t>24/25		5% Uplift</a:t>
            </a:r>
          </a:p>
          <a:p>
            <a:r>
              <a:rPr lang="en-US" sz="3200"/>
              <a:t>25/26		7.2% Uplift</a:t>
            </a:r>
          </a:p>
          <a:p>
            <a:endParaRPr lang="en-US" sz="3200"/>
          </a:p>
          <a:p>
            <a:r>
              <a:rPr lang="en-US" sz="3200"/>
              <a:t>Overall: 12.55% increase from baseline over those two years</a:t>
            </a:r>
          </a:p>
          <a:p>
            <a:pPr marL="0" indent="0">
              <a:buNone/>
            </a:pPr>
            <a:endParaRPr lang="en-US" sz="3200"/>
          </a:p>
          <a:p>
            <a:endParaRPr lang="en-GB"/>
          </a:p>
        </p:txBody>
      </p:sp>
      <p:pic>
        <p:nvPicPr>
          <p:cNvPr id="14" name="Content Placeholder 4">
            <a:extLst>
              <a:ext uri="{FF2B5EF4-FFF2-40B4-BE49-F238E27FC236}">
                <a16:creationId xmlns:a16="http://schemas.microsoft.com/office/drawing/2014/main" id="{B74BC495-4E6D-4EF3-5778-D5B4816683CF}"/>
              </a:ext>
            </a:extLst>
          </p:cNvPr>
          <p:cNvPicPr>
            <a:picLocks noChangeAspect="1"/>
          </p:cNvPicPr>
          <p:nvPr/>
        </p:nvPicPr>
        <p:blipFill>
          <a:blip r:embed="rId2"/>
          <a:stretch>
            <a:fillRect/>
          </a:stretch>
        </p:blipFill>
        <p:spPr>
          <a:xfrm>
            <a:off x="6266623" y="5791051"/>
            <a:ext cx="5925377" cy="1066949"/>
          </a:xfrm>
          <a:prstGeom prst="rect">
            <a:avLst/>
          </a:prstGeom>
        </p:spPr>
      </p:pic>
    </p:spTree>
    <p:extLst>
      <p:ext uri="{BB962C8B-B14F-4D97-AF65-F5344CB8AC3E}">
        <p14:creationId xmlns:p14="http://schemas.microsoft.com/office/powerpoint/2010/main" val="2550509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0927D-DC06-3865-747A-E07F86FBA8E9}"/>
              </a:ext>
            </a:extLst>
          </p:cNvPr>
          <p:cNvSpPr>
            <a:spLocks noGrp="1"/>
          </p:cNvSpPr>
          <p:nvPr>
            <p:ph type="title"/>
          </p:nvPr>
        </p:nvSpPr>
        <p:spPr/>
        <p:txBody>
          <a:bodyPr/>
          <a:lstStyle/>
          <a:p>
            <a:r>
              <a:rPr lang="en-US"/>
              <a:t>26/27 Changes</a:t>
            </a:r>
            <a:endParaRPr lang="en-GB"/>
          </a:p>
        </p:txBody>
      </p:sp>
      <p:sp>
        <p:nvSpPr>
          <p:cNvPr id="3" name="Content Placeholder 2">
            <a:extLst>
              <a:ext uri="{FF2B5EF4-FFF2-40B4-BE49-F238E27FC236}">
                <a16:creationId xmlns:a16="http://schemas.microsoft.com/office/drawing/2014/main" id="{BBD7E38B-1451-937B-CA73-6A3CE0CEA689}"/>
              </a:ext>
            </a:extLst>
          </p:cNvPr>
          <p:cNvSpPr>
            <a:spLocks noGrp="1"/>
          </p:cNvSpPr>
          <p:nvPr>
            <p:ph idx="1"/>
          </p:nvPr>
        </p:nvSpPr>
        <p:spPr/>
        <p:txBody>
          <a:bodyPr>
            <a:normAutofit/>
          </a:bodyPr>
          <a:lstStyle/>
          <a:p>
            <a:r>
              <a:rPr lang="en-US" sz="3200"/>
              <a:t>Significant Changes</a:t>
            </a:r>
          </a:p>
          <a:p>
            <a:pPr lvl="1"/>
            <a:r>
              <a:rPr lang="en-US" sz="3200"/>
              <a:t>Moving across both areas to activity based LCSs</a:t>
            </a:r>
          </a:p>
          <a:p>
            <a:pPr lvl="1"/>
            <a:r>
              <a:rPr lang="en-US" sz="3200"/>
              <a:t>Some LCSs being lost</a:t>
            </a:r>
          </a:p>
          <a:p>
            <a:pPr lvl="1"/>
            <a:r>
              <a:rPr lang="en-US" sz="3200"/>
              <a:t>Some LCSs being redesigned</a:t>
            </a:r>
          </a:p>
          <a:p>
            <a:pPr lvl="1"/>
            <a:r>
              <a:rPr lang="en-US" sz="3200"/>
              <a:t>Some new LSCs</a:t>
            </a:r>
            <a:endParaRPr lang="en-GB" sz="3200"/>
          </a:p>
        </p:txBody>
      </p:sp>
      <p:pic>
        <p:nvPicPr>
          <p:cNvPr id="4" name="Content Placeholder 4">
            <a:extLst>
              <a:ext uri="{FF2B5EF4-FFF2-40B4-BE49-F238E27FC236}">
                <a16:creationId xmlns:a16="http://schemas.microsoft.com/office/drawing/2014/main" id="{C374C9FD-4F7F-597C-0BB7-E1D112E85396}"/>
              </a:ext>
            </a:extLst>
          </p:cNvPr>
          <p:cNvPicPr>
            <a:picLocks noChangeAspect="1"/>
          </p:cNvPicPr>
          <p:nvPr/>
        </p:nvPicPr>
        <p:blipFill>
          <a:blip r:embed="rId2"/>
          <a:stretch>
            <a:fillRect/>
          </a:stretch>
        </p:blipFill>
        <p:spPr>
          <a:xfrm>
            <a:off x="6266623" y="5778425"/>
            <a:ext cx="5925377" cy="1066949"/>
          </a:xfrm>
          <a:prstGeom prst="rect">
            <a:avLst/>
          </a:prstGeom>
        </p:spPr>
      </p:pic>
    </p:spTree>
    <p:extLst>
      <p:ext uri="{BB962C8B-B14F-4D97-AF65-F5344CB8AC3E}">
        <p14:creationId xmlns:p14="http://schemas.microsoft.com/office/powerpoint/2010/main" val="1655818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431C1-73F3-C74A-E1E0-36951C6E28A5}"/>
              </a:ext>
            </a:extLst>
          </p:cNvPr>
          <p:cNvSpPr>
            <a:spLocks noGrp="1"/>
          </p:cNvSpPr>
          <p:nvPr>
            <p:ph type="title"/>
          </p:nvPr>
        </p:nvSpPr>
        <p:spPr/>
        <p:txBody>
          <a:bodyPr/>
          <a:lstStyle/>
          <a:p>
            <a:r>
              <a:rPr lang="en-US"/>
              <a:t>Lost LCSs</a:t>
            </a:r>
            <a:endParaRPr lang="en-GB"/>
          </a:p>
        </p:txBody>
      </p:sp>
      <p:sp>
        <p:nvSpPr>
          <p:cNvPr id="3" name="Content Placeholder 2">
            <a:extLst>
              <a:ext uri="{FF2B5EF4-FFF2-40B4-BE49-F238E27FC236}">
                <a16:creationId xmlns:a16="http://schemas.microsoft.com/office/drawing/2014/main" id="{4789057A-E656-DCAA-E469-CEC625BA4307}"/>
              </a:ext>
            </a:extLst>
          </p:cNvPr>
          <p:cNvSpPr>
            <a:spLocks noGrp="1"/>
          </p:cNvSpPr>
          <p:nvPr>
            <p:ph idx="1"/>
          </p:nvPr>
        </p:nvSpPr>
        <p:spPr/>
        <p:txBody>
          <a:bodyPr>
            <a:normAutofit/>
          </a:bodyPr>
          <a:lstStyle/>
          <a:p>
            <a:r>
              <a:rPr lang="en-US" sz="2000"/>
              <a:t>Shropshire</a:t>
            </a:r>
          </a:p>
          <a:p>
            <a:pPr lvl="1"/>
            <a:r>
              <a:rPr lang="en-US" sz="2000"/>
              <a:t>Community Care Coordinators £2700 per session per 2000 pts</a:t>
            </a:r>
          </a:p>
          <a:p>
            <a:r>
              <a:rPr lang="en-GB" sz="2000"/>
              <a:t>Telford &amp; Wrekin</a:t>
            </a:r>
          </a:p>
          <a:p>
            <a:pPr lvl="1"/>
            <a:r>
              <a:rPr lang="en-GB" sz="2000"/>
              <a:t>Universal Offer	28p per patient</a:t>
            </a:r>
          </a:p>
          <a:p>
            <a:pPr lvl="3"/>
            <a:r>
              <a:rPr lang="en-GB" sz="2000"/>
              <a:t>Spirometry</a:t>
            </a:r>
          </a:p>
          <a:p>
            <a:pPr lvl="3"/>
            <a:r>
              <a:rPr lang="en-GB" sz="2000"/>
              <a:t>Ear irrigation	</a:t>
            </a:r>
          </a:p>
          <a:p>
            <a:pPr lvl="3"/>
            <a:r>
              <a:rPr lang="en-GB" sz="2000"/>
              <a:t>Post Operative wound care</a:t>
            </a:r>
          </a:p>
          <a:p>
            <a:pPr lvl="1"/>
            <a:r>
              <a:rPr lang="en-GB" sz="2000"/>
              <a:t>Demand Management </a:t>
            </a:r>
            <a:r>
              <a:rPr lang="en-GB" sz="2000" err="1"/>
              <a:t>inc</a:t>
            </a:r>
            <a:r>
              <a:rPr lang="en-GB" sz="2000"/>
              <a:t> minor injuries £4.50 per pt</a:t>
            </a:r>
          </a:p>
          <a:p>
            <a:pPr lvl="1"/>
            <a:r>
              <a:rPr lang="en-GB" sz="2000"/>
              <a:t>Winter Resilience £2.52 per patient</a:t>
            </a:r>
            <a:endParaRPr lang="en-US" sz="2000"/>
          </a:p>
        </p:txBody>
      </p:sp>
      <p:pic>
        <p:nvPicPr>
          <p:cNvPr id="4" name="Content Placeholder 4">
            <a:extLst>
              <a:ext uri="{FF2B5EF4-FFF2-40B4-BE49-F238E27FC236}">
                <a16:creationId xmlns:a16="http://schemas.microsoft.com/office/drawing/2014/main" id="{936B11F4-0E06-B993-5591-2411264F29F7}"/>
              </a:ext>
            </a:extLst>
          </p:cNvPr>
          <p:cNvPicPr>
            <a:picLocks noChangeAspect="1"/>
          </p:cNvPicPr>
          <p:nvPr/>
        </p:nvPicPr>
        <p:blipFill>
          <a:blip r:embed="rId2"/>
          <a:stretch>
            <a:fillRect/>
          </a:stretch>
        </p:blipFill>
        <p:spPr>
          <a:xfrm>
            <a:off x="6266623" y="5778425"/>
            <a:ext cx="5925377" cy="1066949"/>
          </a:xfrm>
          <a:prstGeom prst="rect">
            <a:avLst/>
          </a:prstGeom>
        </p:spPr>
      </p:pic>
    </p:spTree>
    <p:extLst>
      <p:ext uri="{BB962C8B-B14F-4D97-AF65-F5344CB8AC3E}">
        <p14:creationId xmlns:p14="http://schemas.microsoft.com/office/powerpoint/2010/main" val="667327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8B86-CF07-AB6F-B8F9-F397B5C741E7}"/>
              </a:ext>
            </a:extLst>
          </p:cNvPr>
          <p:cNvSpPr>
            <a:spLocks noGrp="1"/>
          </p:cNvSpPr>
          <p:nvPr>
            <p:ph type="title"/>
          </p:nvPr>
        </p:nvSpPr>
        <p:spPr/>
        <p:txBody>
          <a:bodyPr/>
          <a:lstStyle/>
          <a:p>
            <a:r>
              <a:rPr lang="en-US"/>
              <a:t>Carried Over LCS</a:t>
            </a:r>
            <a:endParaRPr lang="en-GB"/>
          </a:p>
        </p:txBody>
      </p:sp>
      <p:sp>
        <p:nvSpPr>
          <p:cNvPr id="3" name="Content Placeholder 2">
            <a:extLst>
              <a:ext uri="{FF2B5EF4-FFF2-40B4-BE49-F238E27FC236}">
                <a16:creationId xmlns:a16="http://schemas.microsoft.com/office/drawing/2014/main" id="{28B479BC-F9B8-0174-BD6B-15F09B6ADFFE}"/>
              </a:ext>
            </a:extLst>
          </p:cNvPr>
          <p:cNvSpPr>
            <a:spLocks noGrp="1"/>
          </p:cNvSpPr>
          <p:nvPr>
            <p:ph sz="half" idx="1"/>
          </p:nvPr>
        </p:nvSpPr>
        <p:spPr/>
        <p:txBody>
          <a:bodyPr vert="horz" lIns="91440" tIns="45720" rIns="91440" bIns="45720" rtlCol="0" anchor="t">
            <a:normAutofit/>
          </a:bodyPr>
          <a:lstStyle/>
          <a:p>
            <a:r>
              <a:rPr lang="en-US" sz="2800"/>
              <a:t>Ear Irrigation</a:t>
            </a:r>
          </a:p>
          <a:p>
            <a:r>
              <a:rPr lang="en-US" sz="2800"/>
              <a:t>Ring Pessary –initial fit</a:t>
            </a:r>
          </a:p>
          <a:p>
            <a:r>
              <a:rPr lang="en-US" sz="2800"/>
              <a:t>Ring Pessary - change</a:t>
            </a:r>
          </a:p>
          <a:p>
            <a:r>
              <a:rPr lang="en-US" sz="2800"/>
              <a:t>Non-Contraceptive IUS</a:t>
            </a:r>
          </a:p>
          <a:p>
            <a:r>
              <a:rPr lang="en-US" sz="2800"/>
              <a:t>Phlebotomy</a:t>
            </a:r>
            <a:endParaRPr lang="en-GB" sz="2800"/>
          </a:p>
        </p:txBody>
      </p:sp>
      <p:sp>
        <p:nvSpPr>
          <p:cNvPr id="5" name="Content Placeholder 4">
            <a:extLst>
              <a:ext uri="{FF2B5EF4-FFF2-40B4-BE49-F238E27FC236}">
                <a16:creationId xmlns:a16="http://schemas.microsoft.com/office/drawing/2014/main" id="{B1CFF683-DC52-9058-6CD2-EB92F16A031B}"/>
              </a:ext>
            </a:extLst>
          </p:cNvPr>
          <p:cNvSpPr>
            <a:spLocks noGrp="1"/>
          </p:cNvSpPr>
          <p:nvPr>
            <p:ph sz="half" idx="2"/>
          </p:nvPr>
        </p:nvSpPr>
        <p:spPr/>
        <p:txBody>
          <a:bodyPr vert="horz" lIns="91440" tIns="45720" rIns="91440" bIns="45720" rtlCol="0" anchor="t">
            <a:normAutofit/>
          </a:bodyPr>
          <a:lstStyle/>
          <a:p>
            <a:r>
              <a:rPr lang="en-US" sz="2800"/>
              <a:t>SMI</a:t>
            </a:r>
            <a:endParaRPr lang="en-US" sz="2800">
              <a:solidFill>
                <a:srgbClr val="000000"/>
              </a:solidFill>
            </a:endParaRPr>
          </a:p>
          <a:p>
            <a:r>
              <a:rPr lang="en-US" sz="2800"/>
              <a:t>Complex Wound</a:t>
            </a:r>
          </a:p>
          <a:p>
            <a:r>
              <a:rPr lang="en-US" sz="2800"/>
              <a:t>Minor Injuries</a:t>
            </a:r>
          </a:p>
          <a:p>
            <a:r>
              <a:rPr lang="en-US" sz="2800"/>
              <a:t>Post Bariatric Surgery</a:t>
            </a:r>
            <a:endParaRPr lang="en-GB" sz="2800">
              <a:solidFill>
                <a:srgbClr val="000000"/>
              </a:solidFill>
            </a:endParaRPr>
          </a:p>
          <a:p>
            <a:endParaRPr lang="en-US" sz="2800"/>
          </a:p>
        </p:txBody>
      </p:sp>
      <p:pic>
        <p:nvPicPr>
          <p:cNvPr id="4" name="Picture 3">
            <a:extLst>
              <a:ext uri="{FF2B5EF4-FFF2-40B4-BE49-F238E27FC236}">
                <a16:creationId xmlns:a16="http://schemas.microsoft.com/office/drawing/2014/main" id="{A3492CCF-B64E-AE08-4A03-3BCC405C4E5D}"/>
              </a:ext>
            </a:extLst>
          </p:cNvPr>
          <p:cNvPicPr>
            <a:picLocks noChangeAspect="1"/>
          </p:cNvPicPr>
          <p:nvPr/>
        </p:nvPicPr>
        <p:blipFill>
          <a:blip r:embed="rId2"/>
          <a:stretch>
            <a:fillRect/>
          </a:stretch>
        </p:blipFill>
        <p:spPr>
          <a:xfrm>
            <a:off x="6266174" y="5778454"/>
            <a:ext cx="5925826" cy="1066892"/>
          </a:xfrm>
          <a:prstGeom prst="rect">
            <a:avLst/>
          </a:prstGeom>
        </p:spPr>
      </p:pic>
    </p:spTree>
    <p:extLst>
      <p:ext uri="{BB962C8B-B14F-4D97-AF65-F5344CB8AC3E}">
        <p14:creationId xmlns:p14="http://schemas.microsoft.com/office/powerpoint/2010/main" val="1018252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8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C6636E8-1004-B6F7-011B-E99D7E789E84}"/>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a:solidFill>
                  <a:srgbClr val="FFFFFF"/>
                </a:solidFill>
              </a:rPr>
              <a:t>Housekeeping</a:t>
            </a:r>
            <a:endParaRPr lang="en-US" sz="3200" kern="1200">
              <a:solidFill>
                <a:srgbClr val="FFFFFF"/>
              </a:solidFill>
              <a:latin typeface="+mj-lt"/>
              <a:ea typeface="+mj-ea"/>
              <a:cs typeface="+mj-cs"/>
            </a:endParaRPr>
          </a:p>
        </p:txBody>
      </p:sp>
      <p:pic>
        <p:nvPicPr>
          <p:cNvPr id="21" name="Picture 20">
            <a:extLst>
              <a:ext uri="{FF2B5EF4-FFF2-40B4-BE49-F238E27FC236}">
                <a16:creationId xmlns:a16="http://schemas.microsoft.com/office/drawing/2014/main" id="{1532D81C-A7FC-9437-9A6A-C927D436E675}"/>
              </a:ext>
            </a:extLst>
          </p:cNvPr>
          <p:cNvPicPr>
            <a:picLocks noChangeAspect="1"/>
          </p:cNvPicPr>
          <p:nvPr/>
        </p:nvPicPr>
        <p:blipFill>
          <a:blip r:embed="rId2"/>
          <a:stretch>
            <a:fillRect/>
          </a:stretch>
        </p:blipFill>
        <p:spPr>
          <a:xfrm>
            <a:off x="5158054" y="380358"/>
            <a:ext cx="5925377" cy="1066949"/>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936AF959-C6E0-4692-35E3-F86A4E0563F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911577" y="3400426"/>
            <a:ext cx="861374" cy="770930"/>
          </a:xfrm>
          <a:prstGeom prst="rect">
            <a:avLst/>
          </a:prstGeom>
        </p:spPr>
      </p:pic>
      <p:pic>
        <p:nvPicPr>
          <p:cNvPr id="27" name="Picture 26" descr="A picture containing icon">
            <a:extLst>
              <a:ext uri="{FF2B5EF4-FFF2-40B4-BE49-F238E27FC236}">
                <a16:creationId xmlns:a16="http://schemas.microsoft.com/office/drawing/2014/main" id="{40A94EEB-5B55-4CE3-5E6B-5AE0E57ACDC0}"/>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764910" y="4319924"/>
            <a:ext cx="1068077" cy="802850"/>
          </a:xfrm>
          <a:prstGeom prst="rect">
            <a:avLst/>
          </a:prstGeom>
        </p:spPr>
      </p:pic>
      <p:sp>
        <p:nvSpPr>
          <p:cNvPr id="29" name="Content Placeholder 28">
            <a:extLst>
              <a:ext uri="{FF2B5EF4-FFF2-40B4-BE49-F238E27FC236}">
                <a16:creationId xmlns:a16="http://schemas.microsoft.com/office/drawing/2014/main" id="{56DB984D-179B-967B-CD95-E73C02DC52E8}"/>
              </a:ext>
            </a:extLst>
          </p:cNvPr>
          <p:cNvSpPr>
            <a:spLocks noGrp="1"/>
          </p:cNvSpPr>
          <p:nvPr>
            <p:ph idx="1"/>
          </p:nvPr>
        </p:nvSpPr>
        <p:spPr>
          <a:xfrm>
            <a:off x="2976996" y="3571588"/>
            <a:ext cx="8389792" cy="2828498"/>
          </a:xfrm>
        </p:spPr>
        <p:txBody>
          <a:bodyPr vert="horz" lIns="91440" tIns="45720" rIns="91440" bIns="45720" rtlCol="0" anchor="t">
            <a:normAutofit/>
          </a:bodyPr>
          <a:lstStyle/>
          <a:p>
            <a:r>
              <a:rPr lang="en-GB" sz="2400"/>
              <a:t>Housekeeping:	emergency exit; toilets; no fire drills</a:t>
            </a:r>
          </a:p>
          <a:p>
            <a:endParaRPr lang="en-GB" sz="2400"/>
          </a:p>
          <a:p>
            <a:r>
              <a:rPr lang="en-GB" sz="2400"/>
              <a:t>Mobile Phones:	on silent please</a:t>
            </a:r>
          </a:p>
          <a:p>
            <a:endParaRPr lang="en-GB" sz="2400"/>
          </a:p>
          <a:p>
            <a:r>
              <a:rPr lang="en-GB" sz="2400"/>
              <a:t>Questions:		Q &amp; A at end of session</a:t>
            </a:r>
          </a:p>
        </p:txBody>
      </p:sp>
      <p:pic>
        <p:nvPicPr>
          <p:cNvPr id="31" name="Picture 30" descr="A white person leaning on a question mark&#10;&#10;AI-generated content may be incorrect.">
            <a:extLst>
              <a:ext uri="{FF2B5EF4-FFF2-40B4-BE49-F238E27FC236}">
                <a16:creationId xmlns:a16="http://schemas.microsoft.com/office/drawing/2014/main" id="{0A3CF719-91F5-323F-B6D2-3FBB0DA00DE3}"/>
              </a:ext>
            </a:extLst>
          </p:cNvPr>
          <p:cNvPicPr>
            <a:picLocks noChangeAspect="1"/>
          </p:cNvPicPr>
          <p:nvPr/>
        </p:nvPicPr>
        <p:blipFill>
          <a:blip r:embed="rId7"/>
          <a:stretch>
            <a:fillRect/>
          </a:stretch>
        </p:blipFill>
        <p:spPr>
          <a:xfrm>
            <a:off x="2001225" y="5214636"/>
            <a:ext cx="771726" cy="825389"/>
          </a:xfrm>
          <a:prstGeom prst="rect">
            <a:avLst/>
          </a:prstGeom>
        </p:spPr>
      </p:pic>
    </p:spTree>
    <p:extLst>
      <p:ext uri="{BB962C8B-B14F-4D97-AF65-F5344CB8AC3E}">
        <p14:creationId xmlns:p14="http://schemas.microsoft.com/office/powerpoint/2010/main" val="1131360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054F0-3710-E677-DA2C-83D6E7B9E6A8}"/>
              </a:ext>
            </a:extLst>
          </p:cNvPr>
          <p:cNvSpPr>
            <a:spLocks noGrp="1"/>
          </p:cNvSpPr>
          <p:nvPr>
            <p:ph type="title"/>
          </p:nvPr>
        </p:nvSpPr>
        <p:spPr/>
        <p:txBody>
          <a:bodyPr/>
          <a:lstStyle/>
          <a:p>
            <a:r>
              <a:rPr lang="en-US"/>
              <a:t>New LCSs</a:t>
            </a:r>
            <a:endParaRPr lang="en-GB"/>
          </a:p>
        </p:txBody>
      </p:sp>
      <p:sp>
        <p:nvSpPr>
          <p:cNvPr id="3" name="Content Placeholder 2">
            <a:extLst>
              <a:ext uri="{FF2B5EF4-FFF2-40B4-BE49-F238E27FC236}">
                <a16:creationId xmlns:a16="http://schemas.microsoft.com/office/drawing/2014/main" id="{0E632494-C701-B0FE-130F-0A527B4E1C36}"/>
              </a:ext>
            </a:extLst>
          </p:cNvPr>
          <p:cNvSpPr>
            <a:spLocks noGrp="1"/>
          </p:cNvSpPr>
          <p:nvPr>
            <p:ph idx="1"/>
          </p:nvPr>
        </p:nvSpPr>
        <p:spPr/>
        <p:txBody>
          <a:bodyPr vert="horz" lIns="91440" tIns="45720" rIns="91440" bIns="45720" rtlCol="0" anchor="t">
            <a:normAutofit/>
          </a:bodyPr>
          <a:lstStyle/>
          <a:p>
            <a:pPr marL="0" indent="0">
              <a:buNone/>
            </a:pPr>
            <a:endParaRPr lang="en-US" sz="2800"/>
          </a:p>
          <a:p>
            <a:r>
              <a:rPr lang="en-US" sz="2800"/>
              <a:t>Simple wound and Post-operative wound</a:t>
            </a:r>
          </a:p>
          <a:p>
            <a:r>
              <a:rPr lang="en-US" sz="2800"/>
              <a:t>Spirometry &amp; FENO</a:t>
            </a:r>
          </a:p>
          <a:p>
            <a:r>
              <a:rPr lang="en-US" sz="2800"/>
              <a:t>ECG</a:t>
            </a:r>
          </a:p>
          <a:p>
            <a:endParaRPr lang="en-GB"/>
          </a:p>
        </p:txBody>
      </p:sp>
      <p:pic>
        <p:nvPicPr>
          <p:cNvPr id="4" name="Picture 3">
            <a:extLst>
              <a:ext uri="{FF2B5EF4-FFF2-40B4-BE49-F238E27FC236}">
                <a16:creationId xmlns:a16="http://schemas.microsoft.com/office/drawing/2014/main" id="{6BB24A6B-7AA9-6BB2-832F-9D414A5EB9CF}"/>
              </a:ext>
            </a:extLst>
          </p:cNvPr>
          <p:cNvPicPr>
            <a:picLocks noChangeAspect="1"/>
          </p:cNvPicPr>
          <p:nvPr/>
        </p:nvPicPr>
        <p:blipFill>
          <a:blip r:embed="rId2"/>
          <a:stretch>
            <a:fillRect/>
          </a:stretch>
        </p:blipFill>
        <p:spPr>
          <a:xfrm>
            <a:off x="6266174" y="5778454"/>
            <a:ext cx="5925826" cy="1066892"/>
          </a:xfrm>
          <a:prstGeom prst="rect">
            <a:avLst/>
          </a:prstGeom>
        </p:spPr>
      </p:pic>
    </p:spTree>
    <p:extLst>
      <p:ext uri="{BB962C8B-B14F-4D97-AF65-F5344CB8AC3E}">
        <p14:creationId xmlns:p14="http://schemas.microsoft.com/office/powerpoint/2010/main" val="3672856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8365F-7471-E3EF-468E-D12BE9217510}"/>
              </a:ext>
            </a:extLst>
          </p:cNvPr>
          <p:cNvSpPr>
            <a:spLocks noGrp="1"/>
          </p:cNvSpPr>
          <p:nvPr>
            <p:ph type="title"/>
          </p:nvPr>
        </p:nvSpPr>
        <p:spPr/>
        <p:txBody>
          <a:bodyPr/>
          <a:lstStyle/>
          <a:p>
            <a:r>
              <a:rPr lang="en-US"/>
              <a:t>26/27 LCS Rates</a:t>
            </a:r>
            <a:endParaRPr lang="en-GB"/>
          </a:p>
        </p:txBody>
      </p:sp>
      <p:pic>
        <p:nvPicPr>
          <p:cNvPr id="10" name="Picture 9">
            <a:extLst>
              <a:ext uri="{FF2B5EF4-FFF2-40B4-BE49-F238E27FC236}">
                <a16:creationId xmlns:a16="http://schemas.microsoft.com/office/drawing/2014/main" id="{66452B23-DBD3-C1D6-5974-50B408B5C774}"/>
              </a:ext>
            </a:extLst>
          </p:cNvPr>
          <p:cNvPicPr>
            <a:picLocks noChangeAspect="1"/>
          </p:cNvPicPr>
          <p:nvPr/>
        </p:nvPicPr>
        <p:blipFill>
          <a:blip r:embed="rId2"/>
          <a:stretch>
            <a:fillRect/>
          </a:stretch>
        </p:blipFill>
        <p:spPr>
          <a:xfrm>
            <a:off x="6563756" y="5805242"/>
            <a:ext cx="5628244" cy="1013315"/>
          </a:xfrm>
          <a:prstGeom prst="rect">
            <a:avLst/>
          </a:prstGeom>
        </p:spPr>
      </p:pic>
      <p:pic>
        <p:nvPicPr>
          <p:cNvPr id="6" name="Content Placeholder 5">
            <a:extLst>
              <a:ext uri="{FF2B5EF4-FFF2-40B4-BE49-F238E27FC236}">
                <a16:creationId xmlns:a16="http://schemas.microsoft.com/office/drawing/2014/main" id="{52FEAEEE-CB49-9595-C56E-B58F95B5FF0D}"/>
              </a:ext>
            </a:extLst>
          </p:cNvPr>
          <p:cNvPicPr>
            <a:picLocks noGrp="1" noChangeAspect="1"/>
          </p:cNvPicPr>
          <p:nvPr>
            <p:ph idx="1"/>
          </p:nvPr>
        </p:nvPicPr>
        <p:blipFill>
          <a:blip r:embed="rId3"/>
          <a:stretch>
            <a:fillRect/>
          </a:stretch>
        </p:blipFill>
        <p:spPr>
          <a:xfrm>
            <a:off x="2264751" y="1231322"/>
            <a:ext cx="5997981" cy="4577723"/>
          </a:xfrm>
          <a:prstGeom prst="rect">
            <a:avLst/>
          </a:prstGeom>
        </p:spPr>
      </p:pic>
    </p:spTree>
    <p:extLst>
      <p:ext uri="{BB962C8B-B14F-4D97-AF65-F5344CB8AC3E}">
        <p14:creationId xmlns:p14="http://schemas.microsoft.com/office/powerpoint/2010/main" val="3665619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FEA6D-E524-FFE3-89A5-0F7C8D97D88E}"/>
              </a:ext>
            </a:extLst>
          </p:cNvPr>
          <p:cNvSpPr>
            <a:spLocks noGrp="1"/>
          </p:cNvSpPr>
          <p:nvPr>
            <p:ph type="title"/>
          </p:nvPr>
        </p:nvSpPr>
        <p:spPr/>
        <p:txBody>
          <a:bodyPr/>
          <a:lstStyle/>
          <a:p>
            <a:r>
              <a:rPr lang="en-US"/>
              <a:t>26/27 LCS Rates</a:t>
            </a:r>
            <a:endParaRPr lang="en-US">
              <a:solidFill>
                <a:srgbClr val="000000"/>
              </a:solidFill>
            </a:endParaRPr>
          </a:p>
          <a:p>
            <a:endParaRPr lang="en-US"/>
          </a:p>
        </p:txBody>
      </p:sp>
      <p:pic>
        <p:nvPicPr>
          <p:cNvPr id="5" name="Content Placeholder 4">
            <a:extLst>
              <a:ext uri="{FF2B5EF4-FFF2-40B4-BE49-F238E27FC236}">
                <a16:creationId xmlns:a16="http://schemas.microsoft.com/office/drawing/2014/main" id="{DECDA212-3A77-F0D8-CFB5-6F60D0389CC8}"/>
              </a:ext>
            </a:extLst>
          </p:cNvPr>
          <p:cNvPicPr>
            <a:picLocks noGrp="1" noChangeAspect="1"/>
          </p:cNvPicPr>
          <p:nvPr>
            <p:ph idx="1"/>
          </p:nvPr>
        </p:nvPicPr>
        <p:blipFill>
          <a:blip r:embed="rId2"/>
          <a:stretch>
            <a:fillRect/>
          </a:stretch>
        </p:blipFill>
        <p:spPr>
          <a:xfrm>
            <a:off x="2501505" y="1380004"/>
            <a:ext cx="5505886" cy="4308236"/>
          </a:xfrm>
          <a:prstGeom prst="rect">
            <a:avLst/>
          </a:prstGeom>
        </p:spPr>
      </p:pic>
      <p:pic>
        <p:nvPicPr>
          <p:cNvPr id="7" name="Picture 6" descr="A close up of a logo&#10;&#10;AI-generated content may be incorrect.">
            <a:extLst>
              <a:ext uri="{FF2B5EF4-FFF2-40B4-BE49-F238E27FC236}">
                <a16:creationId xmlns:a16="http://schemas.microsoft.com/office/drawing/2014/main" id="{77ED80AB-98B2-C32D-A844-EBE53DF8FE42}"/>
              </a:ext>
            </a:extLst>
          </p:cNvPr>
          <p:cNvPicPr>
            <a:picLocks noChangeAspect="1"/>
          </p:cNvPicPr>
          <p:nvPr/>
        </p:nvPicPr>
        <p:blipFill>
          <a:blip r:embed="rId3"/>
          <a:stretch>
            <a:fillRect/>
          </a:stretch>
        </p:blipFill>
        <p:spPr>
          <a:xfrm>
            <a:off x="6563756" y="5805242"/>
            <a:ext cx="5628244" cy="1013315"/>
          </a:xfrm>
          <a:prstGeom prst="rect">
            <a:avLst/>
          </a:prstGeom>
        </p:spPr>
      </p:pic>
    </p:spTree>
    <p:extLst>
      <p:ext uri="{BB962C8B-B14F-4D97-AF65-F5344CB8AC3E}">
        <p14:creationId xmlns:p14="http://schemas.microsoft.com/office/powerpoint/2010/main" val="3784411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72741-4BB6-D0F0-13A1-69AA6FF41A31}"/>
              </a:ext>
            </a:extLst>
          </p:cNvPr>
          <p:cNvSpPr>
            <a:spLocks noGrp="1"/>
          </p:cNvSpPr>
          <p:nvPr>
            <p:ph type="title"/>
          </p:nvPr>
        </p:nvSpPr>
        <p:spPr/>
        <p:txBody>
          <a:bodyPr/>
          <a:lstStyle/>
          <a:p>
            <a:r>
              <a:rPr lang="en-US"/>
              <a:t>Some of the Increased Rates</a:t>
            </a:r>
            <a:endParaRPr lang="en-GB"/>
          </a:p>
        </p:txBody>
      </p:sp>
      <p:sp>
        <p:nvSpPr>
          <p:cNvPr id="3" name="Content Placeholder 2">
            <a:extLst>
              <a:ext uri="{FF2B5EF4-FFF2-40B4-BE49-F238E27FC236}">
                <a16:creationId xmlns:a16="http://schemas.microsoft.com/office/drawing/2014/main" id="{96CA480E-9723-625F-F616-AF8F1EF2A065}"/>
              </a:ext>
            </a:extLst>
          </p:cNvPr>
          <p:cNvSpPr>
            <a:spLocks noGrp="1"/>
          </p:cNvSpPr>
          <p:nvPr>
            <p:ph idx="1"/>
          </p:nvPr>
        </p:nvSpPr>
        <p:spPr/>
        <p:txBody>
          <a:bodyPr/>
          <a:lstStyle/>
          <a:p>
            <a:r>
              <a:rPr lang="en-US" sz="2400"/>
              <a:t>Spirometry  260% increase on 25/26</a:t>
            </a:r>
          </a:p>
          <a:p>
            <a:r>
              <a:rPr lang="en-US" sz="2400"/>
              <a:t>Ear Irrigation 195% increase on 25/26</a:t>
            </a:r>
          </a:p>
          <a:p>
            <a:r>
              <a:rPr lang="en-US" sz="2400"/>
              <a:t>Ring pessary review/change 	110% increase on 25/26</a:t>
            </a:r>
          </a:p>
          <a:p>
            <a:r>
              <a:rPr lang="en-US" sz="2400"/>
              <a:t>Post Operative </a:t>
            </a:r>
            <a:r>
              <a:rPr lang="en-US" sz="2400" b="1"/>
              <a:t>AND </a:t>
            </a:r>
            <a:r>
              <a:rPr lang="en-US" sz="2400"/>
              <a:t>Simple Wounds 258% Increase</a:t>
            </a:r>
          </a:p>
          <a:p>
            <a:r>
              <a:rPr lang="en-US" sz="2400"/>
              <a:t>Complex wounds 40% Increase</a:t>
            </a:r>
          </a:p>
          <a:p>
            <a:r>
              <a:rPr lang="en-US" sz="2400"/>
              <a:t>ECG – New service</a:t>
            </a:r>
          </a:p>
          <a:p>
            <a:r>
              <a:rPr lang="en-US" sz="2400"/>
              <a:t>FENO – New Service</a:t>
            </a:r>
          </a:p>
          <a:p>
            <a:endParaRPr lang="en-US"/>
          </a:p>
          <a:p>
            <a:endParaRPr lang="en-US"/>
          </a:p>
          <a:p>
            <a:endParaRPr lang="en-GB"/>
          </a:p>
        </p:txBody>
      </p:sp>
      <p:pic>
        <p:nvPicPr>
          <p:cNvPr id="4" name="Picture 3">
            <a:extLst>
              <a:ext uri="{FF2B5EF4-FFF2-40B4-BE49-F238E27FC236}">
                <a16:creationId xmlns:a16="http://schemas.microsoft.com/office/drawing/2014/main" id="{F69FC0CB-5944-D8E9-F916-3FCC9FB3BDBF}"/>
              </a:ext>
            </a:extLst>
          </p:cNvPr>
          <p:cNvPicPr>
            <a:picLocks noChangeAspect="1"/>
          </p:cNvPicPr>
          <p:nvPr/>
        </p:nvPicPr>
        <p:blipFill>
          <a:blip r:embed="rId2"/>
          <a:stretch>
            <a:fillRect/>
          </a:stretch>
        </p:blipFill>
        <p:spPr>
          <a:xfrm>
            <a:off x="6266174" y="5778454"/>
            <a:ext cx="5925826" cy="1066892"/>
          </a:xfrm>
          <a:prstGeom prst="rect">
            <a:avLst/>
          </a:prstGeom>
        </p:spPr>
      </p:pic>
    </p:spTree>
    <p:extLst>
      <p:ext uri="{BB962C8B-B14F-4D97-AF65-F5344CB8AC3E}">
        <p14:creationId xmlns:p14="http://schemas.microsoft.com/office/powerpoint/2010/main" val="1425037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9F7B7-6891-A725-C381-34ACF92D3C10}"/>
              </a:ext>
            </a:extLst>
          </p:cNvPr>
          <p:cNvSpPr>
            <a:spLocks noGrp="1"/>
          </p:cNvSpPr>
          <p:nvPr>
            <p:ph type="title"/>
          </p:nvPr>
        </p:nvSpPr>
        <p:spPr/>
        <p:txBody>
          <a:bodyPr/>
          <a:lstStyle/>
          <a:p>
            <a:r>
              <a:rPr lang="en-US"/>
              <a:t>Some rates flat</a:t>
            </a:r>
            <a:endParaRPr lang="en-GB"/>
          </a:p>
        </p:txBody>
      </p:sp>
      <p:sp>
        <p:nvSpPr>
          <p:cNvPr id="3" name="Content Placeholder 2">
            <a:extLst>
              <a:ext uri="{FF2B5EF4-FFF2-40B4-BE49-F238E27FC236}">
                <a16:creationId xmlns:a16="http://schemas.microsoft.com/office/drawing/2014/main" id="{B63FF49B-1D27-BB38-1983-015297F07CBB}"/>
              </a:ext>
            </a:extLst>
          </p:cNvPr>
          <p:cNvSpPr>
            <a:spLocks noGrp="1"/>
          </p:cNvSpPr>
          <p:nvPr>
            <p:ph idx="1"/>
          </p:nvPr>
        </p:nvSpPr>
        <p:spPr/>
        <p:txBody>
          <a:bodyPr vert="horz" lIns="91440" tIns="45720" rIns="91440" bIns="45720" rtlCol="0" anchor="t">
            <a:normAutofit/>
          </a:bodyPr>
          <a:lstStyle/>
          <a:p>
            <a:r>
              <a:rPr lang="en-US" sz="2400"/>
              <a:t>Phlebotomy</a:t>
            </a:r>
          </a:p>
          <a:p>
            <a:r>
              <a:rPr lang="en-US" sz="2400"/>
              <a:t>Non-contraceptive IUS</a:t>
            </a:r>
          </a:p>
          <a:p>
            <a:endParaRPr lang="en-US" sz="2400"/>
          </a:p>
          <a:p>
            <a:r>
              <a:rPr lang="en-US" sz="2400"/>
              <a:t>Medicines Quality</a:t>
            </a:r>
          </a:p>
          <a:p>
            <a:endParaRPr lang="en-US" sz="2400"/>
          </a:p>
          <a:p>
            <a:r>
              <a:rPr lang="en-US" sz="2400"/>
              <a:t>ICB did not accept our arguments to apply a growth to all LCS services</a:t>
            </a:r>
          </a:p>
        </p:txBody>
      </p:sp>
      <p:pic>
        <p:nvPicPr>
          <p:cNvPr id="4" name="Picture 3">
            <a:extLst>
              <a:ext uri="{FF2B5EF4-FFF2-40B4-BE49-F238E27FC236}">
                <a16:creationId xmlns:a16="http://schemas.microsoft.com/office/drawing/2014/main" id="{B2FB6CDA-74E6-B0C1-D76E-F3AE6083A021}"/>
              </a:ext>
            </a:extLst>
          </p:cNvPr>
          <p:cNvPicPr>
            <a:picLocks noChangeAspect="1"/>
          </p:cNvPicPr>
          <p:nvPr/>
        </p:nvPicPr>
        <p:blipFill>
          <a:blip r:embed="rId2"/>
          <a:stretch>
            <a:fillRect/>
          </a:stretch>
        </p:blipFill>
        <p:spPr>
          <a:xfrm>
            <a:off x="6266174" y="5778454"/>
            <a:ext cx="5925826" cy="1066892"/>
          </a:xfrm>
          <a:prstGeom prst="rect">
            <a:avLst/>
          </a:prstGeom>
        </p:spPr>
      </p:pic>
    </p:spTree>
    <p:extLst>
      <p:ext uri="{BB962C8B-B14F-4D97-AF65-F5344CB8AC3E}">
        <p14:creationId xmlns:p14="http://schemas.microsoft.com/office/powerpoint/2010/main" val="1917855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DDE9D-7EAF-9345-85A9-04FA9D07A4ED}"/>
              </a:ext>
            </a:extLst>
          </p:cNvPr>
          <p:cNvSpPr>
            <a:spLocks noGrp="1"/>
          </p:cNvSpPr>
          <p:nvPr>
            <p:ph type="title"/>
          </p:nvPr>
        </p:nvSpPr>
        <p:spPr/>
        <p:txBody>
          <a:bodyPr/>
          <a:lstStyle/>
          <a:p>
            <a:r>
              <a:rPr lang="en-US"/>
              <a:t>26/27 LCS Offer</a:t>
            </a:r>
          </a:p>
        </p:txBody>
      </p:sp>
      <p:sp>
        <p:nvSpPr>
          <p:cNvPr id="3" name="Content Placeholder 2">
            <a:extLst>
              <a:ext uri="{FF2B5EF4-FFF2-40B4-BE49-F238E27FC236}">
                <a16:creationId xmlns:a16="http://schemas.microsoft.com/office/drawing/2014/main" id="{51111EDA-EDF1-09C4-CC5E-A0555B79B9F1}"/>
              </a:ext>
            </a:extLst>
          </p:cNvPr>
          <p:cNvSpPr>
            <a:spLocks noGrp="1"/>
          </p:cNvSpPr>
          <p:nvPr>
            <p:ph idx="1"/>
          </p:nvPr>
        </p:nvSpPr>
        <p:spPr/>
        <p:txBody>
          <a:bodyPr vert="horz" lIns="91440" tIns="45720" rIns="91440" bIns="45720" rtlCol="0" anchor="t">
            <a:normAutofit/>
          </a:bodyPr>
          <a:lstStyle/>
          <a:p>
            <a:r>
              <a:rPr lang="en-US" sz="2800"/>
              <a:t>Overall increase in funding by 1.4m on outturn from 25/26</a:t>
            </a:r>
            <a:endParaRPr lang="en-US" sz="2800">
              <a:solidFill>
                <a:srgbClr val="000000"/>
              </a:solidFill>
            </a:endParaRPr>
          </a:p>
          <a:p>
            <a:r>
              <a:rPr lang="en-US" sz="2800"/>
              <a:t>Varying impact on practices</a:t>
            </a:r>
            <a:endParaRPr lang="en-US" sz="2800">
              <a:solidFill>
                <a:srgbClr val="000000"/>
              </a:solidFill>
            </a:endParaRPr>
          </a:p>
          <a:p>
            <a:r>
              <a:rPr lang="en-US" sz="2800"/>
              <a:t>After removal of CCC Shropshire Practices received significantly less than Telford per patient in 25/26</a:t>
            </a:r>
            <a:endParaRPr lang="en-US" sz="2800">
              <a:solidFill>
                <a:srgbClr val="000000"/>
              </a:solidFill>
            </a:endParaRPr>
          </a:p>
          <a:p>
            <a:r>
              <a:rPr lang="en-US" sz="2800"/>
              <a:t>Plan over 26/27 to redesign LCS package</a:t>
            </a:r>
            <a:endParaRPr lang="en-GB" sz="2800">
              <a:solidFill>
                <a:srgbClr val="000000"/>
              </a:solidFill>
            </a:endParaRPr>
          </a:p>
          <a:p>
            <a:endParaRPr lang="en-US"/>
          </a:p>
        </p:txBody>
      </p:sp>
      <p:pic>
        <p:nvPicPr>
          <p:cNvPr id="6" name="Picture 5" descr="A close up of a logo&#10;&#10;AI-generated content may be incorrect.">
            <a:extLst>
              <a:ext uri="{FF2B5EF4-FFF2-40B4-BE49-F238E27FC236}">
                <a16:creationId xmlns:a16="http://schemas.microsoft.com/office/drawing/2014/main" id="{5492638C-FE75-BD83-4245-59E9DFA6C014}"/>
              </a:ext>
            </a:extLst>
          </p:cNvPr>
          <p:cNvPicPr>
            <a:picLocks noChangeAspect="1"/>
          </p:cNvPicPr>
          <p:nvPr/>
        </p:nvPicPr>
        <p:blipFill>
          <a:blip r:embed="rId2"/>
          <a:stretch>
            <a:fillRect/>
          </a:stretch>
        </p:blipFill>
        <p:spPr>
          <a:xfrm>
            <a:off x="6266174" y="5778454"/>
            <a:ext cx="5925826" cy="1066892"/>
          </a:xfrm>
          <a:prstGeom prst="rect">
            <a:avLst/>
          </a:prstGeom>
        </p:spPr>
      </p:pic>
    </p:spTree>
    <p:extLst>
      <p:ext uri="{BB962C8B-B14F-4D97-AF65-F5344CB8AC3E}">
        <p14:creationId xmlns:p14="http://schemas.microsoft.com/office/powerpoint/2010/main" val="756414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43E23-CB1A-271F-7324-AA72D4F482A6}"/>
              </a:ext>
            </a:extLst>
          </p:cNvPr>
          <p:cNvSpPr>
            <a:spLocks noGrp="1"/>
          </p:cNvSpPr>
          <p:nvPr>
            <p:ph type="title"/>
          </p:nvPr>
        </p:nvSpPr>
        <p:spPr/>
        <p:txBody>
          <a:bodyPr/>
          <a:lstStyle/>
          <a:p>
            <a:r>
              <a:rPr lang="en-US"/>
              <a:t>26/27 LCS Offer</a:t>
            </a:r>
            <a:endParaRPr lang="en-US">
              <a:solidFill>
                <a:srgbClr val="000000"/>
              </a:solidFill>
            </a:endParaRPr>
          </a:p>
          <a:p>
            <a:endParaRPr lang="en-US"/>
          </a:p>
        </p:txBody>
      </p:sp>
      <p:sp>
        <p:nvSpPr>
          <p:cNvPr id="3" name="Content Placeholder 2">
            <a:extLst>
              <a:ext uri="{FF2B5EF4-FFF2-40B4-BE49-F238E27FC236}">
                <a16:creationId xmlns:a16="http://schemas.microsoft.com/office/drawing/2014/main" id="{B0E338E5-2F2C-EB81-4957-BDE32ADEFC6E}"/>
              </a:ext>
            </a:extLst>
          </p:cNvPr>
          <p:cNvSpPr>
            <a:spLocks noGrp="1"/>
          </p:cNvSpPr>
          <p:nvPr>
            <p:ph idx="1"/>
          </p:nvPr>
        </p:nvSpPr>
        <p:spPr/>
        <p:txBody>
          <a:bodyPr/>
          <a:lstStyle/>
          <a:p>
            <a:r>
              <a:rPr lang="en-US" sz="2400"/>
              <a:t>LMC pushed back on a cap</a:t>
            </a:r>
          </a:p>
          <a:p>
            <a:r>
              <a:rPr lang="en-US" sz="2400"/>
              <a:t>Accepted that ICB will review over and under performers to understand performance</a:t>
            </a:r>
          </a:p>
          <a:p>
            <a:r>
              <a:rPr lang="en-US" sz="2400"/>
              <a:t>Risk that T&amp;W activity calculation is based on Shropshire Activity</a:t>
            </a:r>
          </a:p>
          <a:p>
            <a:r>
              <a:rPr lang="en-US" sz="2400"/>
              <a:t>ICB Asking for practices to look to jointly provide some services</a:t>
            </a:r>
          </a:p>
          <a:p>
            <a:pPr marL="0" indent="0">
              <a:buNone/>
            </a:pPr>
            <a:endParaRPr lang="en-GB"/>
          </a:p>
        </p:txBody>
      </p:sp>
      <p:pic>
        <p:nvPicPr>
          <p:cNvPr id="4" name="Picture 3">
            <a:extLst>
              <a:ext uri="{FF2B5EF4-FFF2-40B4-BE49-F238E27FC236}">
                <a16:creationId xmlns:a16="http://schemas.microsoft.com/office/drawing/2014/main" id="{56925FDF-12DB-729C-B3E2-8B3056BB840E}"/>
              </a:ext>
            </a:extLst>
          </p:cNvPr>
          <p:cNvPicPr>
            <a:picLocks noChangeAspect="1"/>
          </p:cNvPicPr>
          <p:nvPr/>
        </p:nvPicPr>
        <p:blipFill>
          <a:blip r:embed="rId2"/>
          <a:stretch>
            <a:fillRect/>
          </a:stretch>
        </p:blipFill>
        <p:spPr>
          <a:xfrm>
            <a:off x="6266174" y="5778454"/>
            <a:ext cx="5925826" cy="1066892"/>
          </a:xfrm>
          <a:prstGeom prst="rect">
            <a:avLst/>
          </a:prstGeom>
        </p:spPr>
      </p:pic>
    </p:spTree>
    <p:extLst>
      <p:ext uri="{BB962C8B-B14F-4D97-AF65-F5344CB8AC3E}">
        <p14:creationId xmlns:p14="http://schemas.microsoft.com/office/powerpoint/2010/main" val="756684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Isosceles Triangle 14">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Isosceles Triangle 19">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164F16E1-5756-3972-2716-A2A91B534102}"/>
              </a:ext>
            </a:extLst>
          </p:cNvPr>
          <p:cNvSpPr>
            <a:spLocks noGrp="1"/>
          </p:cNvSpPr>
          <p:nvPr>
            <p:ph type="title"/>
          </p:nvPr>
        </p:nvSpPr>
        <p:spPr>
          <a:xfrm>
            <a:off x="4974337" y="1265314"/>
            <a:ext cx="3277471" cy="3425691"/>
          </a:xfrm>
        </p:spPr>
        <p:txBody>
          <a:bodyPr vert="horz" lIns="91440" tIns="45720" rIns="91440" bIns="45720" rtlCol="0" anchor="b">
            <a:normAutofit/>
          </a:bodyPr>
          <a:lstStyle/>
          <a:p>
            <a:r>
              <a:rPr lang="en-US" sz="5400" kern="1200">
                <a:solidFill>
                  <a:schemeClr val="accent1"/>
                </a:solidFill>
                <a:latin typeface="+mj-lt"/>
                <a:ea typeface="+mj-ea"/>
                <a:cs typeface="+mj-cs"/>
              </a:rPr>
              <a:t>Questions</a:t>
            </a:r>
          </a:p>
        </p:txBody>
      </p:sp>
      <p:sp>
        <p:nvSpPr>
          <p:cNvPr id="6" name="Isosceles Triangle 5">
            <a:extLst>
              <a:ext uri="{FF2B5EF4-FFF2-40B4-BE49-F238E27FC236}">
                <a16:creationId xmlns:a16="http://schemas.microsoft.com/office/drawing/2014/main" id="{5A7802B6-FF37-40CF-A7E2-6F2A0D9A9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8" name="Graphic 7" descr="Questions">
            <a:extLst>
              <a:ext uri="{FF2B5EF4-FFF2-40B4-BE49-F238E27FC236}">
                <a16:creationId xmlns:a16="http://schemas.microsoft.com/office/drawing/2014/main" id="{3132A79D-30BE-B8EC-8CA8-EEB6DD1171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8604" y="1550139"/>
            <a:ext cx="3765692" cy="3765692"/>
          </a:xfrm>
          <a:prstGeom prst="rect">
            <a:avLst/>
          </a:prstGeom>
        </p:spPr>
      </p:pic>
      <p:pic>
        <p:nvPicPr>
          <p:cNvPr id="9" name="Picture 8" descr="A close up of a logo&#10;&#10;AI-generated content may be incorrect.">
            <a:extLst>
              <a:ext uri="{FF2B5EF4-FFF2-40B4-BE49-F238E27FC236}">
                <a16:creationId xmlns:a16="http://schemas.microsoft.com/office/drawing/2014/main" id="{0ACCF104-BA76-11B6-1BB2-C3A2C3801B4C}"/>
              </a:ext>
            </a:extLst>
          </p:cNvPr>
          <p:cNvPicPr>
            <a:picLocks noChangeAspect="1"/>
          </p:cNvPicPr>
          <p:nvPr/>
        </p:nvPicPr>
        <p:blipFill>
          <a:blip r:embed="rId4"/>
          <a:stretch>
            <a:fillRect/>
          </a:stretch>
        </p:blipFill>
        <p:spPr>
          <a:xfrm>
            <a:off x="6266174" y="5778454"/>
            <a:ext cx="5925826" cy="1066892"/>
          </a:xfrm>
          <a:prstGeom prst="rect">
            <a:avLst/>
          </a:prstGeom>
        </p:spPr>
      </p:pic>
    </p:spTree>
    <p:extLst>
      <p:ext uri="{BB962C8B-B14F-4D97-AF65-F5344CB8AC3E}">
        <p14:creationId xmlns:p14="http://schemas.microsoft.com/office/powerpoint/2010/main" val="884799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98E19-65E6-D326-937F-8A344C0F11CB}"/>
              </a:ext>
            </a:extLst>
          </p:cNvPr>
          <p:cNvSpPr>
            <a:spLocks noGrp="1"/>
          </p:cNvSpPr>
          <p:nvPr>
            <p:ph type="ctrTitle"/>
          </p:nvPr>
        </p:nvSpPr>
        <p:spPr>
          <a:xfrm>
            <a:off x="419824" y="2404534"/>
            <a:ext cx="9337398" cy="1023693"/>
          </a:xfrm>
        </p:spPr>
        <p:txBody>
          <a:bodyPr/>
          <a:lstStyle/>
          <a:p>
            <a:r>
              <a:rPr lang="en-US" dirty="0">
                <a:solidFill>
                  <a:schemeClr val="tx1"/>
                </a:solidFill>
                <a:ea typeface="+mj-lt"/>
                <a:cs typeface="+mj-lt"/>
              </a:rPr>
              <a:t>GP Contract </a:t>
            </a:r>
            <a:r>
              <a:rPr lang="en-US">
                <a:solidFill>
                  <a:schemeClr val="tx1"/>
                </a:solidFill>
                <a:ea typeface="+mj-lt"/>
                <a:cs typeface="+mj-lt"/>
              </a:rPr>
              <a:t>Imposition 26/27</a:t>
            </a:r>
            <a:endParaRPr lang="en-US">
              <a:solidFill>
                <a:schemeClr val="tx1"/>
              </a:solidFill>
            </a:endParaRPr>
          </a:p>
        </p:txBody>
      </p:sp>
      <p:pic>
        <p:nvPicPr>
          <p:cNvPr id="4" name="Picture 3" descr="A close up of a logo&#10;&#10;AI-generated content may be incorrect.">
            <a:extLst>
              <a:ext uri="{FF2B5EF4-FFF2-40B4-BE49-F238E27FC236}">
                <a16:creationId xmlns:a16="http://schemas.microsoft.com/office/drawing/2014/main" id="{CFF353A3-8291-923A-4718-C1E7BC21279F}"/>
              </a:ext>
            </a:extLst>
          </p:cNvPr>
          <p:cNvPicPr>
            <a:picLocks noChangeAspect="1"/>
          </p:cNvPicPr>
          <p:nvPr/>
        </p:nvPicPr>
        <p:blipFill>
          <a:blip r:embed="rId2"/>
          <a:stretch>
            <a:fillRect/>
          </a:stretch>
        </p:blipFill>
        <p:spPr>
          <a:xfrm>
            <a:off x="6266174" y="5778454"/>
            <a:ext cx="5925826" cy="1066892"/>
          </a:xfrm>
          <a:prstGeom prst="rect">
            <a:avLst/>
          </a:prstGeom>
        </p:spPr>
      </p:pic>
    </p:spTree>
    <p:extLst>
      <p:ext uri="{BB962C8B-B14F-4D97-AF65-F5344CB8AC3E}">
        <p14:creationId xmlns:p14="http://schemas.microsoft.com/office/powerpoint/2010/main" val="1612547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3840" y="530088"/>
            <a:ext cx="10241280" cy="2371501"/>
          </a:xfrm>
        </p:spPr>
        <p:txBody>
          <a:bodyPr/>
          <a:lstStyle/>
          <a:p>
            <a:r>
              <a:rPr lang="en-GB" sz="4800" b="1">
                <a:latin typeface="Aptos"/>
              </a:rPr>
              <a:t>GPC England Update</a:t>
            </a:r>
            <a:br>
              <a:rPr lang="en-GB" sz="4800" b="1">
                <a:latin typeface="Aptos" panose="020B0004020202020204" pitchFamily="34" charset="0"/>
                <a:ea typeface="Calibri Light"/>
                <a:cs typeface="Calibri Light"/>
              </a:rPr>
            </a:br>
            <a:r>
              <a:rPr lang="en-GB" sz="4800" b="1">
                <a:latin typeface="Aptos"/>
                <a:ea typeface="Calibri Light"/>
                <a:cs typeface="Calibri Light"/>
              </a:rPr>
              <a:t>26/27 GP Contracts</a:t>
            </a:r>
            <a:br>
              <a:rPr lang="en-GB" sz="4800" b="1">
                <a:ea typeface="Calibri Light"/>
                <a:cs typeface="Calibri Light"/>
              </a:rPr>
            </a:br>
            <a:br>
              <a:rPr lang="en-GB" sz="4800" b="1">
                <a:ea typeface="Calibri Light"/>
                <a:cs typeface="Calibri Light"/>
              </a:rPr>
            </a:br>
            <a:br>
              <a:rPr lang="en-GB" sz="4800" b="1"/>
            </a:br>
            <a:r>
              <a:rPr lang="en-GB" sz="4267" b="1">
                <a:latin typeface="Aptos"/>
              </a:rPr>
              <a:t>26 February 2026</a:t>
            </a:r>
            <a:br>
              <a:rPr lang="en-GB" sz="4800" b="1"/>
            </a:br>
            <a:br>
              <a:rPr lang="en-GB" sz="4800" b="1"/>
            </a:br>
            <a:br>
              <a:rPr lang="en-GB" sz="4800" b="1"/>
            </a:br>
            <a:endParaRPr lang="en-GB" sz="4800" b="1"/>
          </a:p>
        </p:txBody>
      </p:sp>
      <p:sp>
        <p:nvSpPr>
          <p:cNvPr id="3" name="Date Placeholder 2"/>
          <p:cNvSpPr>
            <a:spLocks noGrp="1"/>
          </p:cNvSpPr>
          <p:nvPr>
            <p:ph type="dt" sz="half" idx="2"/>
          </p:nvPr>
        </p:nvSpPr>
        <p:spPr/>
        <p:txBody>
          <a:bodyPr/>
          <a:lstStyle/>
          <a:p>
            <a:pPr defTabSz="609585"/>
            <a:fld id="{DCA246D6-0145-8F42-988A-D1647772ACB2}" type="datetime3">
              <a:rPr lang="en-GB"/>
              <a:pPr defTabSz="609585"/>
              <a:t>13 March, 2026</a:t>
            </a:fld>
            <a:endParaRPr lang="en-US"/>
          </a:p>
        </p:txBody>
      </p:sp>
    </p:spTree>
    <p:extLst>
      <p:ext uri="{BB962C8B-B14F-4D97-AF65-F5344CB8AC3E}">
        <p14:creationId xmlns:p14="http://schemas.microsoft.com/office/powerpoint/2010/main" val="1919915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CFBC2C-1F57-0837-BA15-5A438272EB47}"/>
            </a:ext>
          </a:extLst>
        </p:cNvPr>
        <p:cNvGrpSpPr/>
        <p:nvPr/>
      </p:nvGrpSpPr>
      <p:grpSpPr>
        <a:xfrm>
          <a:off x="0" y="0"/>
          <a:ext cx="0" cy="0"/>
          <a:chOff x="0" y="0"/>
          <a:chExt cx="0" cy="0"/>
        </a:xfrm>
      </p:grpSpPr>
      <p:sp>
        <p:nvSpPr>
          <p:cNvPr id="10" name="Flowchart: Document 9">
            <a:extLst>
              <a:ext uri="{FF2B5EF4-FFF2-40B4-BE49-F238E27FC236}">
                <a16:creationId xmlns:a16="http://schemas.microsoft.com/office/drawing/2014/main" id="{EB72E5D4-433A-AD92-FA54-F8F810AD19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8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419D8DD-448F-02BC-48E5-B75C4709F4E8}"/>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Agenda</a:t>
            </a:r>
          </a:p>
        </p:txBody>
      </p:sp>
      <p:pic>
        <p:nvPicPr>
          <p:cNvPr id="3" name="Picture 2">
            <a:extLst>
              <a:ext uri="{FF2B5EF4-FFF2-40B4-BE49-F238E27FC236}">
                <a16:creationId xmlns:a16="http://schemas.microsoft.com/office/drawing/2014/main" id="{4FAF3DEF-49B2-E5A0-360F-DE7DA7FCE271}"/>
              </a:ext>
            </a:extLst>
          </p:cNvPr>
          <p:cNvPicPr>
            <a:picLocks noChangeAspect="1"/>
          </p:cNvPicPr>
          <p:nvPr/>
        </p:nvPicPr>
        <p:blipFill>
          <a:blip r:embed="rId2"/>
          <a:stretch>
            <a:fillRect/>
          </a:stretch>
        </p:blipFill>
        <p:spPr>
          <a:xfrm>
            <a:off x="4755282" y="434787"/>
            <a:ext cx="5925377" cy="1066949"/>
          </a:xfrm>
          <a:prstGeom prst="rect">
            <a:avLst/>
          </a:prstGeom>
        </p:spPr>
      </p:pic>
      <p:graphicFrame>
        <p:nvGraphicFramePr>
          <p:cNvPr id="6" name="Content Placeholder 5">
            <a:extLst>
              <a:ext uri="{FF2B5EF4-FFF2-40B4-BE49-F238E27FC236}">
                <a16:creationId xmlns:a16="http://schemas.microsoft.com/office/drawing/2014/main" id="{F2E9B553-7205-0ACD-FF8C-EA9A30FC1020}"/>
              </a:ext>
            </a:extLst>
          </p:cNvPr>
          <p:cNvGraphicFramePr>
            <a:graphicFrameLocks noGrp="1"/>
          </p:cNvGraphicFramePr>
          <p:nvPr>
            <p:ph idx="1"/>
          </p:nvPr>
        </p:nvGraphicFramePr>
        <p:xfrm>
          <a:off x="1498987" y="4024608"/>
          <a:ext cx="9200326" cy="1854200"/>
        </p:xfrm>
        <a:graphic>
          <a:graphicData uri="http://schemas.openxmlformats.org/drawingml/2006/table">
            <a:tbl>
              <a:tblPr firstRow="1" bandRow="1">
                <a:tableStyleId>{BC89EF96-8CEA-46FF-86C4-4CE0E7609802}</a:tableStyleId>
              </a:tblPr>
              <a:tblGrid>
                <a:gridCol w="1417766">
                  <a:extLst>
                    <a:ext uri="{9D8B030D-6E8A-4147-A177-3AD203B41FA5}">
                      <a16:colId xmlns:a16="http://schemas.microsoft.com/office/drawing/2014/main" val="3793486556"/>
                    </a:ext>
                  </a:extLst>
                </a:gridCol>
                <a:gridCol w="5659120">
                  <a:extLst>
                    <a:ext uri="{9D8B030D-6E8A-4147-A177-3AD203B41FA5}">
                      <a16:colId xmlns:a16="http://schemas.microsoft.com/office/drawing/2014/main" val="1593323448"/>
                    </a:ext>
                  </a:extLst>
                </a:gridCol>
                <a:gridCol w="2123440">
                  <a:extLst>
                    <a:ext uri="{9D8B030D-6E8A-4147-A177-3AD203B41FA5}">
                      <a16:colId xmlns:a16="http://schemas.microsoft.com/office/drawing/2014/main" val="1476798118"/>
                    </a:ext>
                  </a:extLst>
                </a:gridCol>
              </a:tblGrid>
              <a:tr h="370840">
                <a:tc>
                  <a:txBody>
                    <a:bodyPr/>
                    <a:lstStyle/>
                    <a:p>
                      <a:r>
                        <a:rPr lang="en-GB" b="0"/>
                        <a:t>20:00</a:t>
                      </a:r>
                    </a:p>
                  </a:txBody>
                  <a:tcPr/>
                </a:tc>
                <a:tc>
                  <a:txBody>
                    <a:bodyPr/>
                    <a:lstStyle/>
                    <a:p>
                      <a:r>
                        <a:rPr lang="en-GB" b="0"/>
                        <a:t>Introduction</a:t>
                      </a:r>
                    </a:p>
                  </a:txBody>
                  <a:tcPr/>
                </a:tc>
                <a:tc>
                  <a:txBody>
                    <a:bodyPr/>
                    <a:lstStyle/>
                    <a:p>
                      <a:pPr lvl="0">
                        <a:buNone/>
                      </a:pPr>
                      <a:r>
                        <a:rPr lang="en-GB" b="0"/>
                        <a:t>Damien Thompson</a:t>
                      </a:r>
                    </a:p>
                  </a:txBody>
                  <a:tcPr/>
                </a:tc>
                <a:extLst>
                  <a:ext uri="{0D108BD9-81ED-4DB2-BD59-A6C34878D82A}">
                    <a16:rowId xmlns:a16="http://schemas.microsoft.com/office/drawing/2014/main" val="913122873"/>
                  </a:ext>
                </a:extLst>
              </a:tr>
              <a:tr h="370840">
                <a:tc>
                  <a:txBody>
                    <a:bodyPr/>
                    <a:lstStyle/>
                    <a:p>
                      <a:r>
                        <a:rPr lang="en-GB" b="0"/>
                        <a:t>20:15</a:t>
                      </a:r>
                    </a:p>
                  </a:txBody>
                  <a:tcPr/>
                </a:tc>
                <a:tc>
                  <a:txBody>
                    <a:bodyPr/>
                    <a:lstStyle/>
                    <a:p>
                      <a:pPr lvl="0">
                        <a:buNone/>
                      </a:pPr>
                      <a:r>
                        <a:rPr lang="en-GB" sz="1800" b="0" i="0" u="none" strike="noStrike" noProof="0">
                          <a:solidFill>
                            <a:srgbClr val="000000"/>
                          </a:solidFill>
                          <a:latin typeface="Aptos"/>
                        </a:rPr>
                        <a:t>2026-2027 STW LCS Offer</a:t>
                      </a:r>
                      <a:endParaRPr lang="en-US" b="0"/>
                    </a:p>
                  </a:txBody>
                  <a:tcPr/>
                </a:tc>
                <a:tc>
                  <a:txBody>
                    <a:bodyPr/>
                    <a:lstStyle/>
                    <a:p>
                      <a:pPr lvl="0">
                        <a:buNone/>
                      </a:pPr>
                      <a:r>
                        <a:rPr lang="en-GB" sz="1800" b="0" i="0" u="none" strike="noStrike" noProof="0">
                          <a:solidFill>
                            <a:srgbClr val="000000"/>
                          </a:solidFill>
                          <a:latin typeface="Aptos"/>
                        </a:rPr>
                        <a:t>Julian Povey</a:t>
                      </a:r>
                    </a:p>
                  </a:txBody>
                  <a:tcPr/>
                </a:tc>
                <a:extLst>
                  <a:ext uri="{0D108BD9-81ED-4DB2-BD59-A6C34878D82A}">
                    <a16:rowId xmlns:a16="http://schemas.microsoft.com/office/drawing/2014/main" val="1106426008"/>
                  </a:ext>
                </a:extLst>
              </a:tr>
              <a:tr h="370840">
                <a:tc>
                  <a:txBody>
                    <a:bodyPr/>
                    <a:lstStyle/>
                    <a:p>
                      <a:r>
                        <a:rPr lang="en-GB" b="0"/>
                        <a:t>20:45</a:t>
                      </a:r>
                    </a:p>
                  </a:txBody>
                  <a:tcPr/>
                </a:tc>
                <a:tc>
                  <a:txBody>
                    <a:bodyPr/>
                    <a:lstStyle/>
                    <a:p>
                      <a:r>
                        <a:rPr lang="en-GB" b="0"/>
                        <a:t>2026-2027 GMS Contract Changes (Impositions)</a:t>
                      </a:r>
                    </a:p>
                  </a:txBody>
                  <a:tcPr/>
                </a:tc>
                <a:tc>
                  <a:txBody>
                    <a:bodyPr/>
                    <a:lstStyle/>
                    <a:p>
                      <a:pPr lvl="0">
                        <a:buNone/>
                      </a:pPr>
                      <a:r>
                        <a:rPr lang="en-GB" b="0"/>
                        <a:t>Julian Povey</a:t>
                      </a:r>
                    </a:p>
                  </a:txBody>
                  <a:tcPr/>
                </a:tc>
                <a:extLst>
                  <a:ext uri="{0D108BD9-81ED-4DB2-BD59-A6C34878D82A}">
                    <a16:rowId xmlns:a16="http://schemas.microsoft.com/office/drawing/2014/main" val="3614127602"/>
                  </a:ext>
                </a:extLst>
              </a:tr>
              <a:tr h="370840">
                <a:tc>
                  <a:txBody>
                    <a:bodyPr/>
                    <a:lstStyle/>
                    <a:p>
                      <a:r>
                        <a:rPr lang="en-GB" b="0"/>
                        <a:t>21:15</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0"/>
                        <a:t>Open Floor &amp; LMC Officer Panel</a:t>
                      </a:r>
                    </a:p>
                  </a:txBody>
                  <a:tcPr/>
                </a:tc>
                <a:tc>
                  <a:txBody>
                    <a:bodyPr/>
                    <a:lstStyle/>
                    <a:p>
                      <a:pPr marL="0" lvl="0" indent="0" algn="l">
                        <a:lnSpc>
                          <a:spcPct val="100000"/>
                        </a:lnSpc>
                        <a:spcBef>
                          <a:spcPts val="0"/>
                        </a:spcBef>
                        <a:spcAft>
                          <a:spcPts val="0"/>
                        </a:spcAft>
                        <a:buNone/>
                      </a:pPr>
                      <a:r>
                        <a:rPr lang="en-GB" b="0"/>
                        <a:t>Nik West</a:t>
                      </a:r>
                    </a:p>
                  </a:txBody>
                  <a:tcPr/>
                </a:tc>
                <a:extLst>
                  <a:ext uri="{0D108BD9-81ED-4DB2-BD59-A6C34878D82A}">
                    <a16:rowId xmlns:a16="http://schemas.microsoft.com/office/drawing/2014/main" val="2716819792"/>
                  </a:ext>
                </a:extLst>
              </a:tr>
              <a:tr h="370840">
                <a:tc>
                  <a:txBody>
                    <a:bodyPr/>
                    <a:lstStyle/>
                    <a:p>
                      <a:r>
                        <a:rPr lang="en-GB" b="1"/>
                        <a:t>22:00</a:t>
                      </a:r>
                    </a:p>
                  </a:txBody>
                  <a:tcPr/>
                </a:tc>
                <a:tc>
                  <a:txBody>
                    <a:bodyPr/>
                    <a:lstStyle/>
                    <a:p>
                      <a:r>
                        <a:rPr lang="en-GB" b="1"/>
                        <a:t>Close</a:t>
                      </a:r>
                    </a:p>
                  </a:txBody>
                  <a:tcPr/>
                </a:tc>
                <a:tc>
                  <a:txBody>
                    <a:bodyPr/>
                    <a:lstStyle/>
                    <a:p>
                      <a:pPr lvl="0">
                        <a:buNone/>
                      </a:pPr>
                      <a:endParaRPr lang="en-GB" b="1"/>
                    </a:p>
                  </a:txBody>
                  <a:tcPr/>
                </a:tc>
                <a:extLst>
                  <a:ext uri="{0D108BD9-81ED-4DB2-BD59-A6C34878D82A}">
                    <a16:rowId xmlns:a16="http://schemas.microsoft.com/office/drawing/2014/main" val="2648208573"/>
                  </a:ext>
                </a:extLst>
              </a:tr>
            </a:tbl>
          </a:graphicData>
        </a:graphic>
      </p:graphicFrame>
    </p:spTree>
    <p:extLst>
      <p:ext uri="{BB962C8B-B14F-4D97-AF65-F5344CB8AC3E}">
        <p14:creationId xmlns:p14="http://schemas.microsoft.com/office/powerpoint/2010/main" val="42729913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1EF38-4726-2DC3-FFAA-7208312611EA}"/>
              </a:ext>
            </a:extLst>
          </p:cNvPr>
          <p:cNvSpPr>
            <a:spLocks noGrp="1"/>
          </p:cNvSpPr>
          <p:nvPr>
            <p:ph type="title"/>
          </p:nvPr>
        </p:nvSpPr>
        <p:spPr>
          <a:xfrm>
            <a:off x="517392" y="719193"/>
            <a:ext cx="7195469" cy="1661993"/>
          </a:xfrm>
        </p:spPr>
        <p:txBody>
          <a:bodyPr/>
          <a:lstStyle/>
          <a:p>
            <a:r>
              <a:rPr lang="en-GB" sz="5333" b="1">
                <a:solidFill>
                  <a:schemeClr val="bg1"/>
                </a:solidFill>
                <a:latin typeface="Aptos"/>
              </a:rPr>
              <a:t>Financial detail</a:t>
            </a:r>
          </a:p>
        </p:txBody>
      </p:sp>
      <p:sp>
        <p:nvSpPr>
          <p:cNvPr id="3" name="Date Placeholder 2">
            <a:extLst>
              <a:ext uri="{FF2B5EF4-FFF2-40B4-BE49-F238E27FC236}">
                <a16:creationId xmlns:a16="http://schemas.microsoft.com/office/drawing/2014/main" id="{242E3490-7E86-6AB0-FFDD-AD52D1C1978C}"/>
              </a:ext>
            </a:extLst>
          </p:cNvPr>
          <p:cNvSpPr>
            <a:spLocks noGrp="1"/>
          </p:cNvSpPr>
          <p:nvPr>
            <p:ph type="dt" sz="half" idx="2"/>
          </p:nvPr>
        </p:nvSpPr>
        <p:spPr/>
        <p:txBody>
          <a:bodyPr/>
          <a:lstStyle/>
          <a:p>
            <a:pPr defTabSz="609585"/>
            <a:fld id="{2A26A3F8-7E36-7142-AB35-4ABC934D5DC4}" type="datetime3">
              <a:rPr lang="en-GB"/>
              <a:pPr defTabSz="609585"/>
              <a:t>13 March, 2026</a:t>
            </a:fld>
            <a:endParaRPr lang="en-US"/>
          </a:p>
        </p:txBody>
      </p:sp>
      <p:sp>
        <p:nvSpPr>
          <p:cNvPr id="4" name="Slide Number Placeholder 3">
            <a:extLst>
              <a:ext uri="{FF2B5EF4-FFF2-40B4-BE49-F238E27FC236}">
                <a16:creationId xmlns:a16="http://schemas.microsoft.com/office/drawing/2014/main" id="{8B3BC8CB-20FE-04D4-0A25-42EAE1C2A4CA}"/>
              </a:ext>
            </a:extLst>
          </p:cNvPr>
          <p:cNvSpPr>
            <a:spLocks noGrp="1"/>
          </p:cNvSpPr>
          <p:nvPr>
            <p:ph type="sldNum" sz="quarter" idx="4"/>
          </p:nvPr>
        </p:nvSpPr>
        <p:spPr/>
        <p:txBody>
          <a:bodyPr/>
          <a:lstStyle/>
          <a:p>
            <a:fld id="{E4E00EF0-048C-114D-ADD5-1D5ACA69D45F}" type="slidenum">
              <a:rPr lang="en-GB"/>
              <a:pPr/>
              <a:t>30</a:t>
            </a:fld>
            <a:endParaRPr lang="en-GB"/>
          </a:p>
        </p:txBody>
      </p:sp>
    </p:spTree>
    <p:extLst>
      <p:ext uri="{BB962C8B-B14F-4D97-AF65-F5344CB8AC3E}">
        <p14:creationId xmlns:p14="http://schemas.microsoft.com/office/powerpoint/2010/main" val="497773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DD001-DDAC-1FEB-FC23-DA495ED353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B075E3-DA7C-C189-39FD-389C1F599DD3}"/>
              </a:ext>
            </a:extLst>
          </p:cNvPr>
          <p:cNvSpPr>
            <a:spLocks noGrp="1"/>
          </p:cNvSpPr>
          <p:nvPr>
            <p:ph type="title"/>
          </p:nvPr>
        </p:nvSpPr>
        <p:spPr>
          <a:xfrm>
            <a:off x="517391" y="435893"/>
            <a:ext cx="9811752" cy="658425"/>
          </a:xfrm>
        </p:spPr>
        <p:txBody>
          <a:bodyPr/>
          <a:lstStyle/>
          <a:p>
            <a:r>
              <a:rPr lang="en-GB" b="1">
                <a:latin typeface="Aptos"/>
              </a:rPr>
              <a:t>Practice and PCN funding uplift 2026/27</a:t>
            </a:r>
          </a:p>
        </p:txBody>
      </p:sp>
      <p:sp>
        <p:nvSpPr>
          <p:cNvPr id="3" name="Content Placeholder 2">
            <a:extLst>
              <a:ext uri="{FF2B5EF4-FFF2-40B4-BE49-F238E27FC236}">
                <a16:creationId xmlns:a16="http://schemas.microsoft.com/office/drawing/2014/main" id="{A5549D27-B384-EEF7-9E5C-8F7C2F1D40F4}"/>
              </a:ext>
            </a:extLst>
          </p:cNvPr>
          <p:cNvSpPr>
            <a:spLocks noGrp="1"/>
          </p:cNvSpPr>
          <p:nvPr>
            <p:ph idx="1"/>
          </p:nvPr>
        </p:nvSpPr>
        <p:spPr>
          <a:xfrm>
            <a:off x="520217" y="1381448"/>
            <a:ext cx="11118439" cy="4448101"/>
          </a:xfrm>
        </p:spPr>
        <p:txBody>
          <a:bodyPr vert="horz" lIns="0" tIns="0" rIns="0" bIns="0" rtlCol="0" anchor="t">
            <a:noAutofit/>
          </a:bodyPr>
          <a:lstStyle/>
          <a:p>
            <a:pPr marL="310719" lvl="2" indent="-310719">
              <a:lnSpc>
                <a:spcPct val="100000"/>
              </a:lnSpc>
              <a:spcAft>
                <a:spcPts val="1600"/>
              </a:spcAft>
              <a:defRPr/>
            </a:pPr>
            <a:r>
              <a:rPr lang="en-GB">
                <a:solidFill>
                  <a:schemeClr val="tx1"/>
                </a:solidFill>
                <a:latin typeface="Aptos"/>
              </a:rPr>
              <a:t>Provisional combined GP contract and PCN DES uplift of £485m</a:t>
            </a:r>
          </a:p>
          <a:p>
            <a:pPr marL="310719" lvl="2" indent="-310719">
              <a:lnSpc>
                <a:spcPct val="100000"/>
              </a:lnSpc>
              <a:spcAft>
                <a:spcPts val="1600"/>
              </a:spcAft>
              <a:defRPr/>
            </a:pPr>
            <a:r>
              <a:rPr lang="en-GB">
                <a:solidFill>
                  <a:schemeClr val="tx1"/>
                </a:solidFill>
                <a:latin typeface="Aptos"/>
              </a:rPr>
              <a:t>£416m going into practice contract funding and £69m into PCN DES</a:t>
            </a:r>
          </a:p>
          <a:p>
            <a:pPr marL="310719" lvl="2" indent="-310719">
              <a:lnSpc>
                <a:spcPct val="100000"/>
              </a:lnSpc>
              <a:spcAft>
                <a:spcPts val="1600"/>
              </a:spcAft>
              <a:defRPr/>
            </a:pPr>
            <a:r>
              <a:rPr lang="en-GB">
                <a:solidFill>
                  <a:schemeClr val="tx1"/>
                </a:solidFill>
              </a:rPr>
              <a:t>Combined total now just under £13.9 billion</a:t>
            </a:r>
            <a:endParaRPr lang="en-GB">
              <a:solidFill>
                <a:schemeClr val="tx1"/>
              </a:solidFill>
              <a:latin typeface="Aptos"/>
            </a:endParaRPr>
          </a:p>
          <a:p>
            <a:pPr marL="310719" lvl="2" indent="-310719">
              <a:lnSpc>
                <a:spcPct val="100000"/>
              </a:lnSpc>
              <a:spcAft>
                <a:spcPts val="1600"/>
              </a:spcAft>
              <a:defRPr/>
            </a:pPr>
            <a:r>
              <a:rPr lang="en-GB">
                <a:solidFill>
                  <a:schemeClr val="tx1"/>
                </a:solidFill>
                <a:latin typeface="Aptos"/>
              </a:rPr>
              <a:t>This represents a 3.6% cash increase or 1.4% real terms growth relative to GDP deflator, which is used by DDRB, and is 2.23%</a:t>
            </a:r>
            <a:endParaRPr lang="en-GB">
              <a:solidFill>
                <a:schemeClr val="tx1"/>
              </a:solidFill>
              <a:ea typeface="Calibri"/>
            </a:endParaRPr>
          </a:p>
          <a:p>
            <a:pPr marL="310719" lvl="2" indent="-310719">
              <a:lnSpc>
                <a:spcPct val="100000"/>
              </a:lnSpc>
              <a:spcAft>
                <a:spcPts val="1600"/>
              </a:spcAft>
              <a:defRPr/>
            </a:pPr>
            <a:r>
              <a:rPr lang="en-GB">
                <a:solidFill>
                  <a:schemeClr val="tx1"/>
                </a:solidFill>
                <a:latin typeface="Aptos"/>
              </a:rPr>
              <a:t>Staff pay assumption of 2.5%, which will be reviewed post-DDRB recommendations and SoS decision</a:t>
            </a:r>
          </a:p>
          <a:p>
            <a:pPr marL="310719" lvl="2" indent="-310719">
              <a:defRPr/>
            </a:pPr>
            <a:r>
              <a:rPr lang="en-GB">
                <a:solidFill>
                  <a:schemeClr val="tx1"/>
                </a:solidFill>
                <a:latin typeface="Aptos"/>
              </a:rPr>
              <a:t>Funding to cover national costs of other cost pressures (such as list growth)</a:t>
            </a:r>
            <a:r>
              <a:rPr lang="en-GB">
                <a:latin typeface="Aptos"/>
                <a:ea typeface="Calibri"/>
              </a:rPr>
              <a:t> </a:t>
            </a:r>
            <a:endParaRPr lang="en-GB">
              <a:latin typeface="Aptos"/>
            </a:endParaRPr>
          </a:p>
          <a:p>
            <a:pPr marL="609585" indent="-609585">
              <a:buFont typeface="Arial" panose="020B0604020202020204" pitchFamily="34" charset="0"/>
              <a:buChar char="•"/>
            </a:pPr>
            <a:endParaRPr lang="en-GB">
              <a:latin typeface="Aptos" panose="020B0004020202020204" pitchFamily="34" charset="0"/>
            </a:endParaRPr>
          </a:p>
        </p:txBody>
      </p:sp>
      <p:sp>
        <p:nvSpPr>
          <p:cNvPr id="4" name="Date Placeholder 3">
            <a:extLst>
              <a:ext uri="{FF2B5EF4-FFF2-40B4-BE49-F238E27FC236}">
                <a16:creationId xmlns:a16="http://schemas.microsoft.com/office/drawing/2014/main" id="{4878AE23-B2D4-BD65-79BC-4E43DF8052B6}"/>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1610D47D-45B4-F499-2F50-DB591E205F3C}"/>
              </a:ext>
            </a:extLst>
          </p:cNvPr>
          <p:cNvSpPr>
            <a:spLocks noGrp="1"/>
          </p:cNvSpPr>
          <p:nvPr>
            <p:ph type="sldNum" sz="quarter" idx="4"/>
          </p:nvPr>
        </p:nvSpPr>
        <p:spPr/>
        <p:txBody>
          <a:bodyPr/>
          <a:lstStyle/>
          <a:p>
            <a:fld id="{E4E00EF0-048C-114D-ADD5-1D5ACA69D45F}" type="slidenum">
              <a:rPr lang="en-GB">
                <a:solidFill>
                  <a:srgbClr val="13316E"/>
                </a:solidFill>
              </a:rPr>
              <a:pPr/>
              <a:t>31</a:t>
            </a:fld>
            <a:endParaRPr lang="en-GB">
              <a:solidFill>
                <a:srgbClr val="13316E"/>
              </a:solidFill>
            </a:endParaRPr>
          </a:p>
        </p:txBody>
      </p:sp>
    </p:spTree>
    <p:extLst>
      <p:ext uri="{BB962C8B-B14F-4D97-AF65-F5344CB8AC3E}">
        <p14:creationId xmlns:p14="http://schemas.microsoft.com/office/powerpoint/2010/main" val="1791678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DE769-C447-9DE8-9F35-82AF0927D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341DAC-E81B-113B-1E3E-DCA05E711070}"/>
              </a:ext>
            </a:extLst>
          </p:cNvPr>
          <p:cNvSpPr>
            <a:spLocks noGrp="1"/>
          </p:cNvSpPr>
          <p:nvPr>
            <p:ph type="title"/>
          </p:nvPr>
        </p:nvSpPr>
        <p:spPr/>
        <p:txBody>
          <a:bodyPr/>
          <a:lstStyle/>
          <a:p>
            <a:r>
              <a:rPr lang="en-GB" b="1">
                <a:latin typeface="Aptos"/>
              </a:rPr>
              <a:t>Global Sum funding uplift 2026/27 </a:t>
            </a:r>
          </a:p>
        </p:txBody>
      </p:sp>
      <p:sp>
        <p:nvSpPr>
          <p:cNvPr id="3" name="Content Placeholder 2">
            <a:extLst>
              <a:ext uri="{FF2B5EF4-FFF2-40B4-BE49-F238E27FC236}">
                <a16:creationId xmlns:a16="http://schemas.microsoft.com/office/drawing/2014/main" id="{9EDF7661-D61F-0B53-B0D1-F52C6DF129AA}"/>
              </a:ext>
            </a:extLst>
          </p:cNvPr>
          <p:cNvSpPr>
            <a:spLocks noGrp="1"/>
          </p:cNvSpPr>
          <p:nvPr>
            <p:ph idx="1"/>
          </p:nvPr>
        </p:nvSpPr>
        <p:spPr>
          <a:xfrm>
            <a:off x="553346" y="1094317"/>
            <a:ext cx="11085309" cy="4735232"/>
          </a:xfrm>
        </p:spPr>
        <p:txBody>
          <a:bodyPr vert="horz" lIns="0" tIns="0" rIns="0" bIns="0" rtlCol="0" anchor="t">
            <a:noAutofit/>
          </a:bodyPr>
          <a:lstStyle/>
          <a:p>
            <a:pPr marL="0" lvl="2" indent="0">
              <a:lnSpc>
                <a:spcPct val="100000"/>
              </a:lnSpc>
              <a:spcAft>
                <a:spcPts val="1600"/>
              </a:spcAft>
              <a:buNone/>
              <a:defRPr/>
            </a:pPr>
            <a:r>
              <a:rPr lang="en-GB">
                <a:solidFill>
                  <a:schemeClr val="tx1"/>
                </a:solidFill>
                <a:latin typeface="Aptos"/>
                <a:ea typeface="Calibri"/>
              </a:rPr>
              <a:t>Context:</a:t>
            </a:r>
            <a:endParaRPr lang="en-GB">
              <a:solidFill>
                <a:schemeClr val="tx1"/>
              </a:solidFill>
              <a:ea typeface="Calibri"/>
            </a:endParaRPr>
          </a:p>
          <a:p>
            <a:pPr marL="310719" lvl="2" indent="-310719">
              <a:lnSpc>
                <a:spcPct val="100000"/>
              </a:lnSpc>
              <a:spcAft>
                <a:spcPts val="1600"/>
              </a:spcAft>
              <a:defRPr/>
            </a:pPr>
            <a:r>
              <a:rPr lang="en-GB">
                <a:solidFill>
                  <a:schemeClr val="tx1"/>
                </a:solidFill>
                <a:latin typeface="Aptos"/>
                <a:ea typeface="Calibri"/>
              </a:rPr>
              <a:t>April 2023 Global Sum £102.28 (£104.73 post-DDRB)</a:t>
            </a:r>
          </a:p>
          <a:p>
            <a:pPr marL="310719" lvl="2" indent="-310719">
              <a:lnSpc>
                <a:spcPct val="100000"/>
              </a:lnSpc>
              <a:spcAft>
                <a:spcPts val="1600"/>
              </a:spcAft>
              <a:defRPr/>
            </a:pPr>
            <a:r>
              <a:rPr lang="en-GB">
                <a:solidFill>
                  <a:schemeClr val="tx1"/>
                </a:solidFill>
                <a:latin typeface="Aptos"/>
                <a:ea typeface="Calibri"/>
              </a:rPr>
              <a:t>April 2024 Global Sum £107.57 (£112.50 post-DDRB)</a:t>
            </a:r>
          </a:p>
          <a:p>
            <a:pPr marL="310719" lvl="2" indent="-310719">
              <a:lnSpc>
                <a:spcPct val="100000"/>
              </a:lnSpc>
              <a:spcAft>
                <a:spcPts val="1600"/>
              </a:spcAft>
              <a:defRPr/>
            </a:pPr>
            <a:r>
              <a:rPr lang="en-GB">
                <a:solidFill>
                  <a:schemeClr val="tx1"/>
                </a:solidFill>
                <a:latin typeface="Aptos"/>
                <a:ea typeface="Calibri"/>
              </a:rPr>
              <a:t>April 2025 Global Sum £121.79 (£123.34 post-DDRB)</a:t>
            </a:r>
          </a:p>
          <a:p>
            <a:pPr marL="310719" lvl="2" indent="-310719">
              <a:lnSpc>
                <a:spcPct val="100000"/>
              </a:lnSpc>
              <a:spcAft>
                <a:spcPts val="1600"/>
              </a:spcAft>
              <a:defRPr/>
            </a:pPr>
            <a:r>
              <a:rPr lang="en-GB">
                <a:solidFill>
                  <a:schemeClr val="tx1"/>
                </a:solidFill>
                <a:latin typeface="Aptos"/>
                <a:ea typeface="Calibri"/>
              </a:rPr>
              <a:t>April 2026 Global Sum £128.69, which is a £5.35 (4.3%) uplift</a:t>
            </a:r>
          </a:p>
          <a:p>
            <a:pPr marL="310719" lvl="2" indent="-310719">
              <a:defRPr/>
            </a:pPr>
            <a:r>
              <a:rPr lang="en-GB">
                <a:solidFill>
                  <a:schemeClr val="tx1"/>
                </a:solidFill>
                <a:latin typeface="Aptos"/>
                <a:ea typeface="Calibri"/>
              </a:rPr>
              <a:t>Pending DDRB recommendation, Government decision, and thus potential further uplift which could see the figure change</a:t>
            </a:r>
            <a:endParaRPr lang="en-GB">
              <a:solidFill>
                <a:schemeClr val="tx1"/>
              </a:solidFill>
              <a:latin typeface="Aptos"/>
            </a:endParaRPr>
          </a:p>
          <a:p>
            <a:pPr marL="609585" indent="-609585">
              <a:buFont typeface="Arial" panose="020B0604020202020204" pitchFamily="34" charset="0"/>
              <a:buChar char="•"/>
            </a:pPr>
            <a:endParaRPr lang="en-GB">
              <a:latin typeface="Aptos" panose="020B0004020202020204" pitchFamily="34" charset="0"/>
            </a:endParaRPr>
          </a:p>
        </p:txBody>
      </p:sp>
      <p:sp>
        <p:nvSpPr>
          <p:cNvPr id="4" name="Date Placeholder 3">
            <a:extLst>
              <a:ext uri="{FF2B5EF4-FFF2-40B4-BE49-F238E27FC236}">
                <a16:creationId xmlns:a16="http://schemas.microsoft.com/office/drawing/2014/main" id="{F54DEA44-820B-02A8-728F-0FDF4ED0DEAA}"/>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5D4D4768-F8FA-9F45-DF22-3685323DB490}"/>
              </a:ext>
            </a:extLst>
          </p:cNvPr>
          <p:cNvSpPr>
            <a:spLocks noGrp="1"/>
          </p:cNvSpPr>
          <p:nvPr>
            <p:ph type="sldNum" sz="quarter" idx="4"/>
          </p:nvPr>
        </p:nvSpPr>
        <p:spPr/>
        <p:txBody>
          <a:bodyPr/>
          <a:lstStyle/>
          <a:p>
            <a:fld id="{E4E00EF0-048C-114D-ADD5-1D5ACA69D45F}" type="slidenum">
              <a:rPr lang="en-GB">
                <a:solidFill>
                  <a:srgbClr val="13316E"/>
                </a:solidFill>
              </a:rPr>
              <a:pPr/>
              <a:t>32</a:t>
            </a:fld>
            <a:endParaRPr lang="en-GB">
              <a:solidFill>
                <a:srgbClr val="13316E"/>
              </a:solidFill>
            </a:endParaRPr>
          </a:p>
        </p:txBody>
      </p:sp>
    </p:spTree>
    <p:extLst>
      <p:ext uri="{BB962C8B-B14F-4D97-AF65-F5344CB8AC3E}">
        <p14:creationId xmlns:p14="http://schemas.microsoft.com/office/powerpoint/2010/main" val="3998165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67C42-A49E-2088-AE5E-7423F17BB095}"/>
              </a:ext>
            </a:extLst>
          </p:cNvPr>
          <p:cNvSpPr>
            <a:spLocks noGrp="1"/>
          </p:cNvSpPr>
          <p:nvPr>
            <p:ph type="title"/>
          </p:nvPr>
        </p:nvSpPr>
        <p:spPr/>
        <p:txBody>
          <a:bodyPr/>
          <a:lstStyle/>
          <a:p>
            <a:r>
              <a:rPr lang="en-GB" b="1">
                <a:latin typeface="Aptos"/>
                <a:ea typeface="Calibri Light"/>
                <a:cs typeface="Calibri Light"/>
              </a:rPr>
              <a:t>QOF and OOHs deduction</a:t>
            </a:r>
            <a:endParaRPr lang="en-GB" b="1">
              <a:latin typeface="Aptos"/>
            </a:endParaRPr>
          </a:p>
        </p:txBody>
      </p:sp>
      <p:sp>
        <p:nvSpPr>
          <p:cNvPr id="3" name="Content Placeholder 2">
            <a:extLst>
              <a:ext uri="{FF2B5EF4-FFF2-40B4-BE49-F238E27FC236}">
                <a16:creationId xmlns:a16="http://schemas.microsoft.com/office/drawing/2014/main" id="{A95B00F5-99D9-4E08-A22D-5543D2A6534C}"/>
              </a:ext>
            </a:extLst>
          </p:cNvPr>
          <p:cNvSpPr>
            <a:spLocks noGrp="1"/>
          </p:cNvSpPr>
          <p:nvPr>
            <p:ph idx="1"/>
          </p:nvPr>
        </p:nvSpPr>
        <p:spPr>
          <a:xfrm>
            <a:off x="511668" y="1403049"/>
            <a:ext cx="9430955" cy="4355785"/>
          </a:xfrm>
        </p:spPr>
        <p:txBody>
          <a:bodyPr vert="horz" lIns="0" tIns="0" rIns="0" bIns="0" rtlCol="0" anchor="t">
            <a:noAutofit/>
          </a:bodyPr>
          <a:lstStyle/>
          <a:p>
            <a:pPr marL="457189" indent="-457189">
              <a:lnSpc>
                <a:spcPct val="100000"/>
              </a:lnSpc>
              <a:spcAft>
                <a:spcPts val="1600"/>
              </a:spcAft>
              <a:buFont typeface="Calibri" panose="020F0502020204030204" pitchFamily="34" charset="0"/>
              <a:buChar char="−"/>
            </a:pPr>
            <a:r>
              <a:rPr lang="en-GB" sz="3200">
                <a:latin typeface="Aptos"/>
                <a:ea typeface="Calibri"/>
              </a:rPr>
              <a:t>QOF point value will rise from £225.49 to £227.95, an increase of £2.46 (1.1%) following the change in the CPI</a:t>
            </a:r>
          </a:p>
          <a:p>
            <a:pPr marL="457189" indent="-457189">
              <a:lnSpc>
                <a:spcPct val="100000"/>
              </a:lnSpc>
              <a:spcAft>
                <a:spcPts val="1600"/>
              </a:spcAft>
              <a:buFont typeface="Calibri" panose="020F0502020204030204" pitchFamily="34" charset="0"/>
              <a:buChar char="−"/>
            </a:pPr>
            <a:r>
              <a:rPr lang="en-GB" sz="3200">
                <a:latin typeface="Aptos"/>
                <a:ea typeface="Calibri"/>
              </a:rPr>
              <a:t>OOHs deduction falls from 4.75% to 4.7% due to the exclusion of the Advice and Guidance funding (equivalent to £1.28 PPWP) from the deduction</a:t>
            </a:r>
          </a:p>
          <a:p>
            <a:pPr marL="457189" indent="-457189">
              <a:buFont typeface="Calibri" panose="020F0502020204030204" pitchFamily="34" charset="0"/>
              <a:buChar char="−"/>
            </a:pPr>
            <a:r>
              <a:rPr lang="en-GB" sz="3200">
                <a:latin typeface="Aptos"/>
                <a:ea typeface="Calibri"/>
              </a:rPr>
              <a:t>The OOHs deduction increases from £5.86 to £6.05</a:t>
            </a:r>
          </a:p>
          <a:p>
            <a:endParaRPr lang="en-GB" sz="3200">
              <a:latin typeface="Aptos"/>
              <a:ea typeface="Calibri"/>
            </a:endParaRPr>
          </a:p>
        </p:txBody>
      </p:sp>
      <p:sp>
        <p:nvSpPr>
          <p:cNvPr id="4" name="Date Placeholder 3">
            <a:extLst>
              <a:ext uri="{FF2B5EF4-FFF2-40B4-BE49-F238E27FC236}">
                <a16:creationId xmlns:a16="http://schemas.microsoft.com/office/drawing/2014/main" id="{3ABBB112-B91E-9A65-6F13-9ACA1DCC73F9}"/>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B9F641A9-8B6D-117F-49B7-667BF3ABD534}"/>
              </a:ext>
            </a:extLst>
          </p:cNvPr>
          <p:cNvSpPr>
            <a:spLocks noGrp="1"/>
          </p:cNvSpPr>
          <p:nvPr>
            <p:ph type="sldNum" sz="quarter" idx="4"/>
          </p:nvPr>
        </p:nvSpPr>
        <p:spPr/>
        <p:txBody>
          <a:bodyPr/>
          <a:lstStyle/>
          <a:p>
            <a:fld id="{E4E00EF0-048C-114D-ADD5-1D5ACA69D45F}" type="slidenum">
              <a:rPr lang="en-GB">
                <a:solidFill>
                  <a:srgbClr val="13316E"/>
                </a:solidFill>
              </a:rPr>
              <a:pPr/>
              <a:t>33</a:t>
            </a:fld>
            <a:endParaRPr lang="en-GB">
              <a:solidFill>
                <a:srgbClr val="13316E"/>
              </a:solidFill>
            </a:endParaRPr>
          </a:p>
        </p:txBody>
      </p:sp>
    </p:spTree>
    <p:extLst>
      <p:ext uri="{BB962C8B-B14F-4D97-AF65-F5344CB8AC3E}">
        <p14:creationId xmlns:p14="http://schemas.microsoft.com/office/powerpoint/2010/main" val="22732833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559AD-FF45-585C-0AF3-85A866809E79}"/>
              </a:ext>
            </a:extLst>
          </p:cNvPr>
          <p:cNvSpPr>
            <a:spLocks noGrp="1"/>
          </p:cNvSpPr>
          <p:nvPr>
            <p:ph type="title"/>
          </p:nvPr>
        </p:nvSpPr>
        <p:spPr/>
        <p:txBody>
          <a:bodyPr/>
          <a:lstStyle/>
          <a:p>
            <a:r>
              <a:rPr lang="en-GB" b="1">
                <a:latin typeface="Aptos" panose="020B0004020202020204" pitchFamily="34" charset="0"/>
                <a:ea typeface="Calibri Light"/>
                <a:cs typeface="Calibri Light"/>
              </a:rPr>
              <a:t>SFE reimbursements</a:t>
            </a:r>
            <a:endParaRPr lang="en-GB" b="1">
              <a:latin typeface="Aptos" panose="020B0004020202020204" pitchFamily="34" charset="0"/>
            </a:endParaRPr>
          </a:p>
        </p:txBody>
      </p:sp>
      <p:sp>
        <p:nvSpPr>
          <p:cNvPr id="3" name="Content Placeholder 2">
            <a:extLst>
              <a:ext uri="{FF2B5EF4-FFF2-40B4-BE49-F238E27FC236}">
                <a16:creationId xmlns:a16="http://schemas.microsoft.com/office/drawing/2014/main" id="{0F4CACB1-325B-8820-5B10-9F271DD2BAA8}"/>
              </a:ext>
            </a:extLst>
          </p:cNvPr>
          <p:cNvSpPr>
            <a:spLocks noGrp="1"/>
          </p:cNvSpPr>
          <p:nvPr>
            <p:ph idx="1"/>
          </p:nvPr>
        </p:nvSpPr>
        <p:spPr>
          <a:xfrm>
            <a:off x="500626" y="1383696"/>
            <a:ext cx="9441997" cy="4375139"/>
          </a:xfrm>
        </p:spPr>
        <p:txBody>
          <a:bodyPr vert="horz" lIns="0" tIns="0" rIns="0" bIns="0" rtlCol="0" anchor="t">
            <a:noAutofit/>
          </a:bodyPr>
          <a:lstStyle/>
          <a:p>
            <a:pPr marL="457189" indent="-457189">
              <a:lnSpc>
                <a:spcPct val="100000"/>
              </a:lnSpc>
              <a:spcAft>
                <a:spcPts val="1600"/>
              </a:spcAft>
              <a:buFont typeface="Calibri" panose="020F0502020204030204" pitchFamily="34" charset="0"/>
              <a:buChar char="−"/>
            </a:pPr>
            <a:r>
              <a:rPr lang="en-GB">
                <a:latin typeface="Aptos" panose="020B0004020202020204" pitchFamily="34" charset="0"/>
                <a:ea typeface="Calibri"/>
              </a:rPr>
              <a:t>Sickness, parental, study and suspension leave reimbursement payments will rise by 2.5%</a:t>
            </a:r>
          </a:p>
          <a:p>
            <a:pPr marL="457189" indent="-457189">
              <a:buFont typeface="Calibri" panose="020F0502020204030204" pitchFamily="34" charset="0"/>
              <a:buChar char="−"/>
            </a:pPr>
            <a:r>
              <a:rPr lang="en-GB">
                <a:latin typeface="Aptos" panose="020B0004020202020204" pitchFamily="34" charset="0"/>
                <a:ea typeface="Calibri"/>
              </a:rPr>
              <a:t>With a post DDRB recommendation for further uplift pending</a:t>
            </a:r>
            <a:endParaRPr lang="en-GB">
              <a:latin typeface="Aptos" panose="020B0004020202020204" pitchFamily="34" charset="0"/>
            </a:endParaRPr>
          </a:p>
        </p:txBody>
      </p:sp>
      <p:sp>
        <p:nvSpPr>
          <p:cNvPr id="4" name="Date Placeholder 3">
            <a:extLst>
              <a:ext uri="{FF2B5EF4-FFF2-40B4-BE49-F238E27FC236}">
                <a16:creationId xmlns:a16="http://schemas.microsoft.com/office/drawing/2014/main" id="{D281E512-CDF2-999C-F3D5-661DB5BA9D9C}"/>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11E07396-D945-0D2A-A6D2-EC31FE359651}"/>
              </a:ext>
            </a:extLst>
          </p:cNvPr>
          <p:cNvSpPr>
            <a:spLocks noGrp="1"/>
          </p:cNvSpPr>
          <p:nvPr>
            <p:ph type="sldNum" sz="quarter" idx="4"/>
          </p:nvPr>
        </p:nvSpPr>
        <p:spPr/>
        <p:txBody>
          <a:bodyPr/>
          <a:lstStyle/>
          <a:p>
            <a:fld id="{E4E00EF0-048C-114D-ADD5-1D5ACA69D45F}" type="slidenum">
              <a:rPr lang="en-GB">
                <a:solidFill>
                  <a:srgbClr val="13316E"/>
                </a:solidFill>
              </a:rPr>
              <a:pPr/>
              <a:t>34</a:t>
            </a:fld>
            <a:endParaRPr lang="en-GB">
              <a:solidFill>
                <a:srgbClr val="13316E"/>
              </a:solidFill>
            </a:endParaRPr>
          </a:p>
        </p:txBody>
      </p:sp>
    </p:spTree>
    <p:extLst>
      <p:ext uri="{BB962C8B-B14F-4D97-AF65-F5344CB8AC3E}">
        <p14:creationId xmlns:p14="http://schemas.microsoft.com/office/powerpoint/2010/main" val="3193843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8A3A9-7873-72E7-B6DE-FCE76E49B4BB}"/>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D82A893E-8DEB-B50E-A2B6-B03645B76380}"/>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43B6D256-6D54-E8DC-3DC7-78A95FA8B857}"/>
              </a:ext>
            </a:extLst>
          </p:cNvPr>
          <p:cNvSpPr>
            <a:spLocks noGrp="1"/>
          </p:cNvSpPr>
          <p:nvPr>
            <p:ph type="sldNum" sz="quarter" idx="4"/>
          </p:nvPr>
        </p:nvSpPr>
        <p:spPr/>
        <p:txBody>
          <a:bodyPr/>
          <a:lstStyle/>
          <a:p>
            <a:fld id="{E4E00EF0-048C-114D-ADD5-1D5ACA69D45F}" type="slidenum">
              <a:rPr lang="en-GB">
                <a:solidFill>
                  <a:srgbClr val="13316E"/>
                </a:solidFill>
              </a:rPr>
              <a:pPr/>
              <a:t>35</a:t>
            </a:fld>
            <a:endParaRPr lang="en-GB">
              <a:solidFill>
                <a:srgbClr val="13316E"/>
              </a:solidFill>
            </a:endParaRPr>
          </a:p>
        </p:txBody>
      </p:sp>
      <p:pic>
        <p:nvPicPr>
          <p:cNvPr id="9" name="Picture 8" descr="A screenshot of a blue and white screen&#10;&#10;AI-generated content may be incorrect.">
            <a:extLst>
              <a:ext uri="{FF2B5EF4-FFF2-40B4-BE49-F238E27FC236}">
                <a16:creationId xmlns:a16="http://schemas.microsoft.com/office/drawing/2014/main" id="{20B29FD3-08CC-6152-387E-1DE10A09331C}"/>
              </a:ext>
            </a:extLst>
          </p:cNvPr>
          <p:cNvPicPr>
            <a:picLocks noChangeAspect="1"/>
          </p:cNvPicPr>
          <p:nvPr/>
        </p:nvPicPr>
        <p:blipFill>
          <a:blip r:embed="rId3"/>
          <a:srcRect t="23826" r="20380" b="9144"/>
          <a:stretch>
            <a:fillRect/>
          </a:stretch>
        </p:blipFill>
        <p:spPr>
          <a:xfrm>
            <a:off x="910145" y="1609064"/>
            <a:ext cx="9621520" cy="4497097"/>
          </a:xfrm>
          <a:prstGeom prst="rect">
            <a:avLst/>
          </a:prstGeom>
        </p:spPr>
      </p:pic>
      <p:pic>
        <p:nvPicPr>
          <p:cNvPr id="11" name="Picture 10">
            <a:extLst>
              <a:ext uri="{FF2B5EF4-FFF2-40B4-BE49-F238E27FC236}">
                <a16:creationId xmlns:a16="http://schemas.microsoft.com/office/drawing/2014/main" id="{4E032E04-7087-8174-BB25-32AD8C39B7F4}"/>
              </a:ext>
            </a:extLst>
          </p:cNvPr>
          <p:cNvPicPr>
            <a:picLocks noChangeAspect="1"/>
          </p:cNvPicPr>
          <p:nvPr/>
        </p:nvPicPr>
        <p:blipFill>
          <a:blip r:embed="rId4"/>
          <a:stretch>
            <a:fillRect/>
          </a:stretch>
        </p:blipFill>
        <p:spPr>
          <a:xfrm>
            <a:off x="517392" y="497159"/>
            <a:ext cx="10407027" cy="1111904"/>
          </a:xfrm>
          <a:prstGeom prst="rect">
            <a:avLst/>
          </a:prstGeom>
        </p:spPr>
      </p:pic>
    </p:spTree>
    <p:extLst>
      <p:ext uri="{BB962C8B-B14F-4D97-AF65-F5344CB8AC3E}">
        <p14:creationId xmlns:p14="http://schemas.microsoft.com/office/powerpoint/2010/main" val="2853826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BD0FD-E196-39D3-C6E2-E12E1181064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E6DF0C9-62B5-30AE-161D-6FACB3EB96DD}"/>
              </a:ext>
            </a:extLst>
          </p:cNvPr>
          <p:cNvSpPr/>
          <p:nvPr/>
        </p:nvSpPr>
        <p:spPr>
          <a:xfrm>
            <a:off x="0" y="6044339"/>
            <a:ext cx="12192000" cy="81366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GB" sz="2400">
              <a:solidFill>
                <a:prstClr val="white"/>
              </a:solidFill>
              <a:latin typeface="Calibri Light"/>
            </a:endParaRPr>
          </a:p>
        </p:txBody>
      </p:sp>
      <p:sp>
        <p:nvSpPr>
          <p:cNvPr id="3" name="Content Placeholder 2">
            <a:extLst>
              <a:ext uri="{FF2B5EF4-FFF2-40B4-BE49-F238E27FC236}">
                <a16:creationId xmlns:a16="http://schemas.microsoft.com/office/drawing/2014/main" id="{0088F601-5B7C-421A-FCB7-32FF98B89E80}"/>
              </a:ext>
            </a:extLst>
          </p:cNvPr>
          <p:cNvSpPr>
            <a:spLocks noGrp="1"/>
          </p:cNvSpPr>
          <p:nvPr>
            <p:ph idx="1"/>
          </p:nvPr>
        </p:nvSpPr>
        <p:spPr>
          <a:xfrm>
            <a:off x="517391" y="1415512"/>
            <a:ext cx="10252844" cy="4628827"/>
          </a:xfrm>
        </p:spPr>
        <p:txBody>
          <a:bodyPr vert="horz" lIns="0" tIns="0" rIns="0" bIns="0" rtlCol="0" anchor="t">
            <a:noAutofit/>
          </a:bodyPr>
          <a:lstStyle/>
          <a:p>
            <a:pPr>
              <a:lnSpc>
                <a:spcPct val="107000"/>
              </a:lnSpc>
              <a:spcAft>
                <a:spcPts val="1067"/>
              </a:spcAft>
            </a:pPr>
            <a:endParaRPr lang="en-GB" sz="2667">
              <a:latin typeface="Calibri" panose="020F0502020204030204" pitchFamily="34" charset="0"/>
              <a:ea typeface="Calibri" panose="020F0502020204030204" pitchFamily="34" charset="0"/>
            </a:endParaRPr>
          </a:p>
          <a:p>
            <a:pPr marL="457189" indent="-457189">
              <a:lnSpc>
                <a:spcPct val="100000"/>
              </a:lnSpc>
              <a:spcAft>
                <a:spcPts val="2400"/>
              </a:spcAft>
              <a:buFont typeface="Arial" panose="020B0604020202020204" pitchFamily="34" charset="0"/>
              <a:buChar char="•"/>
            </a:pPr>
            <a:endParaRPr lang="en-GB" sz="3200" i="1">
              <a:solidFill>
                <a:srgbClr val="242424"/>
              </a:solidFill>
              <a:latin typeface="Calibri" panose="020F0502020204030204" pitchFamily="34" charset="0"/>
              <a:ea typeface="Segoe UI" panose="020B0502040204020203" pitchFamily="34" charset="0"/>
            </a:endParaRPr>
          </a:p>
          <a:p>
            <a:pPr marL="457189" indent="-457189">
              <a:lnSpc>
                <a:spcPct val="100000"/>
              </a:lnSpc>
              <a:spcAft>
                <a:spcPts val="2400"/>
              </a:spcAft>
              <a:buFont typeface="Arial" panose="020B0604020202020204" pitchFamily="34" charset="0"/>
              <a:buChar char="•"/>
            </a:pPr>
            <a:endParaRPr lang="en-GB" sz="3200" i="1"/>
          </a:p>
        </p:txBody>
      </p:sp>
      <p:sp>
        <p:nvSpPr>
          <p:cNvPr id="5" name="Slide Number Placeholder 4">
            <a:extLst>
              <a:ext uri="{FF2B5EF4-FFF2-40B4-BE49-F238E27FC236}">
                <a16:creationId xmlns:a16="http://schemas.microsoft.com/office/drawing/2014/main" id="{F8A42413-A66D-72EB-6468-476698179DF3}"/>
              </a:ext>
            </a:extLst>
          </p:cNvPr>
          <p:cNvSpPr>
            <a:spLocks noGrp="1"/>
          </p:cNvSpPr>
          <p:nvPr>
            <p:ph type="sldNum" sz="quarter" idx="4"/>
          </p:nvPr>
        </p:nvSpPr>
        <p:spPr/>
        <p:txBody>
          <a:bodyPr/>
          <a:lstStyle/>
          <a:p>
            <a:fld id="{E4E00EF0-048C-114D-ADD5-1D5ACA69D45F}" type="slidenum">
              <a:rPr lang="en-GB">
                <a:solidFill>
                  <a:srgbClr val="13316E"/>
                </a:solidFill>
              </a:rPr>
              <a:pPr/>
              <a:t>36</a:t>
            </a:fld>
            <a:endParaRPr lang="en-GB">
              <a:solidFill>
                <a:srgbClr val="13316E"/>
              </a:solidFill>
            </a:endParaRPr>
          </a:p>
        </p:txBody>
      </p:sp>
      <p:pic>
        <p:nvPicPr>
          <p:cNvPr id="4" name="Picture 3" descr="A graph with a line and a line&#10;&#10;AI-generated content may be incorrect.">
            <a:extLst>
              <a:ext uri="{FF2B5EF4-FFF2-40B4-BE49-F238E27FC236}">
                <a16:creationId xmlns:a16="http://schemas.microsoft.com/office/drawing/2014/main" id="{25F01527-43D9-8A9B-5AB0-64A5DD3C011D}"/>
              </a:ext>
            </a:extLst>
          </p:cNvPr>
          <p:cNvPicPr>
            <a:picLocks noChangeAspect="1"/>
          </p:cNvPicPr>
          <p:nvPr/>
        </p:nvPicPr>
        <p:blipFill>
          <a:blip r:embed="rId2"/>
          <a:stretch>
            <a:fillRect/>
          </a:stretch>
        </p:blipFill>
        <p:spPr>
          <a:xfrm>
            <a:off x="632414" y="216840"/>
            <a:ext cx="10022797" cy="6641160"/>
          </a:xfrm>
          <a:prstGeom prst="rect">
            <a:avLst/>
          </a:prstGeom>
        </p:spPr>
      </p:pic>
    </p:spTree>
    <p:extLst>
      <p:ext uri="{BB962C8B-B14F-4D97-AF65-F5344CB8AC3E}">
        <p14:creationId xmlns:p14="http://schemas.microsoft.com/office/powerpoint/2010/main" val="14597330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6D1507F-9296-D4ED-769E-964D596F749B}"/>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34CDD634-107D-0099-A1AD-3342913D824E}"/>
              </a:ext>
            </a:extLst>
          </p:cNvPr>
          <p:cNvSpPr>
            <a:spLocks noGrp="1"/>
          </p:cNvSpPr>
          <p:nvPr>
            <p:ph type="sldNum" sz="quarter" idx="4"/>
          </p:nvPr>
        </p:nvSpPr>
        <p:spPr/>
        <p:txBody>
          <a:bodyPr/>
          <a:lstStyle/>
          <a:p>
            <a:fld id="{E4E00EF0-048C-114D-ADD5-1D5ACA69D45F}" type="slidenum">
              <a:rPr lang="en-GB">
                <a:solidFill>
                  <a:srgbClr val="13316E"/>
                </a:solidFill>
              </a:rPr>
              <a:pPr/>
              <a:t>37</a:t>
            </a:fld>
            <a:endParaRPr lang="en-GB">
              <a:solidFill>
                <a:srgbClr val="13316E"/>
              </a:solidFill>
            </a:endParaRPr>
          </a:p>
        </p:txBody>
      </p:sp>
      <p:pic>
        <p:nvPicPr>
          <p:cNvPr id="7" name="Picture 6" descr="A graph of growth in the economy&#10;&#10;AI-generated content may be incorrect.">
            <a:extLst>
              <a:ext uri="{FF2B5EF4-FFF2-40B4-BE49-F238E27FC236}">
                <a16:creationId xmlns:a16="http://schemas.microsoft.com/office/drawing/2014/main" id="{001CD0B7-410B-0260-B48A-29864727195B}"/>
              </a:ext>
            </a:extLst>
          </p:cNvPr>
          <p:cNvPicPr>
            <a:picLocks noChangeAspect="1"/>
          </p:cNvPicPr>
          <p:nvPr/>
        </p:nvPicPr>
        <p:blipFill>
          <a:blip r:embed="rId3"/>
          <a:srcRect t="1280" r="8103" b="1295"/>
          <a:stretch>
            <a:fillRect/>
          </a:stretch>
        </p:blipFill>
        <p:spPr>
          <a:xfrm>
            <a:off x="1187511" y="318186"/>
            <a:ext cx="9107956" cy="5806844"/>
          </a:xfrm>
          <a:prstGeom prst="rect">
            <a:avLst/>
          </a:prstGeom>
        </p:spPr>
      </p:pic>
    </p:spTree>
    <p:extLst>
      <p:ext uri="{BB962C8B-B14F-4D97-AF65-F5344CB8AC3E}">
        <p14:creationId xmlns:p14="http://schemas.microsoft.com/office/powerpoint/2010/main" val="3549745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E4E38-545C-1B6B-F7E6-490EF6F69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8C547F-9E4C-6E6C-D474-3CA5323E3FC6}"/>
              </a:ext>
            </a:extLst>
          </p:cNvPr>
          <p:cNvSpPr>
            <a:spLocks noGrp="1"/>
          </p:cNvSpPr>
          <p:nvPr>
            <p:ph type="title"/>
          </p:nvPr>
        </p:nvSpPr>
        <p:spPr>
          <a:xfrm>
            <a:off x="517392" y="719193"/>
            <a:ext cx="7195469" cy="1661993"/>
          </a:xfrm>
        </p:spPr>
        <p:txBody>
          <a:bodyPr/>
          <a:lstStyle/>
          <a:p>
            <a:r>
              <a:rPr lang="en-GB" sz="5333" b="1">
                <a:solidFill>
                  <a:schemeClr val="bg1"/>
                </a:solidFill>
                <a:latin typeface="Aptos"/>
              </a:rPr>
              <a:t>GMS Contract changes 2026/27</a:t>
            </a:r>
          </a:p>
        </p:txBody>
      </p:sp>
      <p:sp>
        <p:nvSpPr>
          <p:cNvPr id="3" name="Date Placeholder 2">
            <a:extLst>
              <a:ext uri="{FF2B5EF4-FFF2-40B4-BE49-F238E27FC236}">
                <a16:creationId xmlns:a16="http://schemas.microsoft.com/office/drawing/2014/main" id="{D9EB2BB7-A76E-F9CA-B0C5-9E697FC6F441}"/>
              </a:ext>
            </a:extLst>
          </p:cNvPr>
          <p:cNvSpPr>
            <a:spLocks noGrp="1"/>
          </p:cNvSpPr>
          <p:nvPr>
            <p:ph type="dt" sz="half" idx="2"/>
          </p:nvPr>
        </p:nvSpPr>
        <p:spPr/>
        <p:txBody>
          <a:bodyPr/>
          <a:lstStyle/>
          <a:p>
            <a:pPr defTabSz="609585"/>
            <a:fld id="{2A26A3F8-7E36-7142-AB35-4ABC934D5DC4}" type="datetime3">
              <a:rPr lang="en-GB"/>
              <a:pPr defTabSz="609585"/>
              <a:t>13 March, 2026</a:t>
            </a:fld>
            <a:endParaRPr lang="en-US"/>
          </a:p>
        </p:txBody>
      </p:sp>
      <p:sp>
        <p:nvSpPr>
          <p:cNvPr id="4" name="Slide Number Placeholder 3">
            <a:extLst>
              <a:ext uri="{FF2B5EF4-FFF2-40B4-BE49-F238E27FC236}">
                <a16:creationId xmlns:a16="http://schemas.microsoft.com/office/drawing/2014/main" id="{1426216A-F696-7A47-43E5-B538A673B446}"/>
              </a:ext>
            </a:extLst>
          </p:cNvPr>
          <p:cNvSpPr>
            <a:spLocks noGrp="1"/>
          </p:cNvSpPr>
          <p:nvPr>
            <p:ph type="sldNum" sz="quarter" idx="4"/>
          </p:nvPr>
        </p:nvSpPr>
        <p:spPr/>
        <p:txBody>
          <a:bodyPr/>
          <a:lstStyle/>
          <a:p>
            <a:fld id="{E4E00EF0-048C-114D-ADD5-1D5ACA69D45F}" type="slidenum">
              <a:rPr lang="en-GB"/>
              <a:pPr/>
              <a:t>38</a:t>
            </a:fld>
            <a:endParaRPr lang="en-GB"/>
          </a:p>
        </p:txBody>
      </p:sp>
    </p:spTree>
    <p:extLst>
      <p:ext uri="{BB962C8B-B14F-4D97-AF65-F5344CB8AC3E}">
        <p14:creationId xmlns:p14="http://schemas.microsoft.com/office/powerpoint/2010/main" val="2377990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1BB18-DD69-C0E1-B98F-8935813D3D93}"/>
              </a:ext>
            </a:extLst>
          </p:cNvPr>
          <p:cNvSpPr>
            <a:spLocks noGrp="1"/>
          </p:cNvSpPr>
          <p:nvPr>
            <p:ph type="title"/>
          </p:nvPr>
        </p:nvSpPr>
        <p:spPr/>
        <p:txBody>
          <a:bodyPr/>
          <a:lstStyle/>
          <a:p>
            <a:r>
              <a:rPr lang="en-GB" b="1">
                <a:latin typeface="Aptos" panose="020B0004020202020204" pitchFamily="34" charset="0"/>
              </a:rPr>
              <a:t>Advice and Guidance</a:t>
            </a:r>
          </a:p>
        </p:txBody>
      </p:sp>
      <p:sp>
        <p:nvSpPr>
          <p:cNvPr id="3" name="Content Placeholder 2">
            <a:extLst>
              <a:ext uri="{FF2B5EF4-FFF2-40B4-BE49-F238E27FC236}">
                <a16:creationId xmlns:a16="http://schemas.microsoft.com/office/drawing/2014/main" id="{807008AF-83AC-E0AF-3D57-1D26734C6B1F}"/>
              </a:ext>
            </a:extLst>
          </p:cNvPr>
          <p:cNvSpPr>
            <a:spLocks noGrp="1"/>
          </p:cNvSpPr>
          <p:nvPr>
            <p:ph idx="1"/>
          </p:nvPr>
        </p:nvSpPr>
        <p:spPr>
          <a:xfrm>
            <a:off x="517391" y="1170925"/>
            <a:ext cx="10407784" cy="4667552"/>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sz="2667">
                <a:latin typeface="Aptos"/>
              </a:rPr>
              <a:t>Funding for Advice &amp; Guidance is 2025/26's existing funding (£80m) + £2m uplift = £82m </a:t>
            </a:r>
          </a:p>
          <a:p>
            <a:pPr marL="609585" indent="-609585">
              <a:lnSpc>
                <a:spcPct val="100000"/>
              </a:lnSpc>
              <a:spcAft>
                <a:spcPts val="1600"/>
              </a:spcAft>
              <a:buFont typeface="Calibri" panose="020F0502020204030204" pitchFamily="34" charset="0"/>
              <a:buChar char="‒"/>
            </a:pPr>
            <a:r>
              <a:rPr lang="en-GB" sz="2667">
                <a:latin typeface="Aptos"/>
              </a:rPr>
              <a:t>This goes into Global Sum and becomes recurrent and contractual - £1.28 per weighted patient</a:t>
            </a:r>
          </a:p>
          <a:p>
            <a:pPr marL="609585" indent="-609585">
              <a:lnSpc>
                <a:spcPct val="100000"/>
              </a:lnSpc>
              <a:spcAft>
                <a:spcPts val="1600"/>
              </a:spcAft>
              <a:buFont typeface="Calibri" panose="020F0502020204030204" pitchFamily="34" charset="0"/>
              <a:buChar char="‒"/>
            </a:pPr>
            <a:r>
              <a:rPr lang="en-GB" sz="2667">
                <a:latin typeface="Aptos"/>
              </a:rPr>
              <a:t>The</a:t>
            </a:r>
            <a:r>
              <a:rPr lang="en-GB" sz="2667">
                <a:latin typeface="Aptos"/>
                <a:ea typeface="Calibri"/>
              </a:rPr>
              <a:t> national Advice and Guidance ES is retired – there will be no continuing IoS payments</a:t>
            </a:r>
          </a:p>
          <a:p>
            <a:pPr marL="609585" indent="-609585">
              <a:spcAft>
                <a:spcPts val="1600"/>
              </a:spcAft>
              <a:buFont typeface="Calibri" panose="020F0502020204030204" pitchFamily="34" charset="0"/>
              <a:buChar char="₋"/>
            </a:pPr>
            <a:r>
              <a:rPr lang="en-GB" sz="2667">
                <a:latin typeface="Aptos"/>
                <a:ea typeface="Calibri"/>
              </a:rPr>
              <a:t>NHSE MTPF proposals around implementation of 'advice and refer’</a:t>
            </a:r>
          </a:p>
          <a:p>
            <a:pPr marL="609585" indent="-609585">
              <a:buFont typeface="Calibri" panose="020F0502020204030204" pitchFamily="34" charset="0"/>
              <a:buChar char="₋"/>
            </a:pPr>
            <a:r>
              <a:rPr lang="en-GB" sz="2667">
                <a:latin typeface="Aptos"/>
                <a:ea typeface="Calibri"/>
              </a:rPr>
              <a:t>Local referral guidelines to be agreed across primary and secondary care: need for strong LMC input and GP voice on top of GPCE work</a:t>
            </a:r>
            <a:endParaRPr lang="en-GB" sz="2667">
              <a:latin typeface="Aptos"/>
            </a:endParaRPr>
          </a:p>
          <a:p>
            <a:pPr marL="609585" indent="-609585">
              <a:lnSpc>
                <a:spcPct val="100000"/>
              </a:lnSpc>
              <a:buFont typeface="Calibri" panose="020F0502020204030204" pitchFamily="34" charset="0"/>
              <a:buChar char="‒"/>
            </a:pPr>
            <a:endParaRPr lang="en-GB" sz="2933">
              <a:latin typeface="Aptos" panose="020B0004020202020204" pitchFamily="34" charset="0"/>
            </a:endParaRPr>
          </a:p>
        </p:txBody>
      </p:sp>
      <p:sp>
        <p:nvSpPr>
          <p:cNvPr id="4" name="Date Placeholder 3">
            <a:extLst>
              <a:ext uri="{FF2B5EF4-FFF2-40B4-BE49-F238E27FC236}">
                <a16:creationId xmlns:a16="http://schemas.microsoft.com/office/drawing/2014/main" id="{23099B65-2D1A-DFFD-4ABA-273F15AEF1AF}"/>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B59E9DE2-16E3-A2DC-7683-128FDBEA8AC1}"/>
              </a:ext>
            </a:extLst>
          </p:cNvPr>
          <p:cNvSpPr>
            <a:spLocks noGrp="1"/>
          </p:cNvSpPr>
          <p:nvPr>
            <p:ph type="sldNum" sz="quarter" idx="4"/>
          </p:nvPr>
        </p:nvSpPr>
        <p:spPr/>
        <p:txBody>
          <a:bodyPr/>
          <a:lstStyle/>
          <a:p>
            <a:fld id="{E4E00EF0-048C-114D-ADD5-1D5ACA69D45F}" type="slidenum">
              <a:rPr lang="en-GB">
                <a:solidFill>
                  <a:srgbClr val="13316E"/>
                </a:solidFill>
              </a:rPr>
              <a:pPr/>
              <a:t>39</a:t>
            </a:fld>
            <a:endParaRPr lang="en-GB">
              <a:solidFill>
                <a:srgbClr val="13316E"/>
              </a:solidFill>
            </a:endParaRPr>
          </a:p>
        </p:txBody>
      </p:sp>
    </p:spTree>
    <p:extLst>
      <p:ext uri="{BB962C8B-B14F-4D97-AF65-F5344CB8AC3E}">
        <p14:creationId xmlns:p14="http://schemas.microsoft.com/office/powerpoint/2010/main" val="1845843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1A6666-4DAC-4B66-15A0-B3D90D94E568}"/>
            </a:ext>
          </a:extLst>
        </p:cNvPr>
        <p:cNvGrpSpPr/>
        <p:nvPr/>
      </p:nvGrpSpPr>
      <p:grpSpPr>
        <a:xfrm>
          <a:off x="0" y="0"/>
          <a:ext cx="0" cy="0"/>
          <a:chOff x="0" y="0"/>
          <a:chExt cx="0" cy="0"/>
        </a:xfrm>
      </p:grpSpPr>
      <p:sp>
        <p:nvSpPr>
          <p:cNvPr id="10" name="Flowchart: Document 9">
            <a:extLst>
              <a:ext uri="{FF2B5EF4-FFF2-40B4-BE49-F238E27FC236}">
                <a16:creationId xmlns:a16="http://schemas.microsoft.com/office/drawing/2014/main" id="{05C7F277-39D7-B3E1-5D99-5F0B6ACD5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8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05C2379-CF2B-F086-B675-3BDFAE66CB3E}"/>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a:solidFill>
                  <a:srgbClr val="FFFFFF"/>
                </a:solidFill>
              </a:rPr>
              <a:t>Our Officers</a:t>
            </a:r>
            <a:endParaRPr lang="en-US" sz="3200" kern="1200">
              <a:solidFill>
                <a:srgbClr val="FFFFFF"/>
              </a:solidFill>
              <a:latin typeface="+mj-lt"/>
              <a:ea typeface="+mj-ea"/>
              <a:cs typeface="+mj-cs"/>
            </a:endParaRPr>
          </a:p>
        </p:txBody>
      </p:sp>
      <p:pic>
        <p:nvPicPr>
          <p:cNvPr id="20" name="Content Placeholder 19" descr="A blue rectangles with white text&#10;&#10;AI-generated content may be incorrect.">
            <a:extLst>
              <a:ext uri="{FF2B5EF4-FFF2-40B4-BE49-F238E27FC236}">
                <a16:creationId xmlns:a16="http://schemas.microsoft.com/office/drawing/2014/main" id="{3FE131A7-A359-3C10-74AF-BF2FC51E9D56}"/>
              </a:ext>
            </a:extLst>
          </p:cNvPr>
          <p:cNvPicPr>
            <a:picLocks noGrp="1" noChangeAspect="1"/>
          </p:cNvPicPr>
          <p:nvPr>
            <p:ph idx="1"/>
          </p:nvPr>
        </p:nvPicPr>
        <p:blipFill>
          <a:blip r:embed="rId2"/>
          <a:stretch>
            <a:fillRect/>
          </a:stretch>
        </p:blipFill>
        <p:spPr>
          <a:xfrm>
            <a:off x="4211095" y="2542310"/>
            <a:ext cx="7342730" cy="1356346"/>
          </a:xfrm>
          <a:prstGeom prst="rect">
            <a:avLst/>
          </a:prstGeom>
        </p:spPr>
      </p:pic>
      <p:pic>
        <p:nvPicPr>
          <p:cNvPr id="21" name="Picture 20">
            <a:extLst>
              <a:ext uri="{FF2B5EF4-FFF2-40B4-BE49-F238E27FC236}">
                <a16:creationId xmlns:a16="http://schemas.microsoft.com/office/drawing/2014/main" id="{9D52F3A4-3436-B291-EB83-F436ADE37825}"/>
              </a:ext>
            </a:extLst>
          </p:cNvPr>
          <p:cNvPicPr>
            <a:picLocks noChangeAspect="1"/>
          </p:cNvPicPr>
          <p:nvPr/>
        </p:nvPicPr>
        <p:blipFill>
          <a:blip r:embed="rId3"/>
          <a:stretch>
            <a:fillRect/>
          </a:stretch>
        </p:blipFill>
        <p:spPr>
          <a:xfrm>
            <a:off x="5158054" y="380358"/>
            <a:ext cx="5925377" cy="1066949"/>
          </a:xfrm>
          <a:prstGeom prst="rect">
            <a:avLst/>
          </a:prstGeom>
        </p:spPr>
      </p:pic>
    </p:spTree>
    <p:extLst>
      <p:ext uri="{BB962C8B-B14F-4D97-AF65-F5344CB8AC3E}">
        <p14:creationId xmlns:p14="http://schemas.microsoft.com/office/powerpoint/2010/main" val="21398411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1BB18-DD69-C0E1-B98F-8935813D3D93}"/>
              </a:ext>
            </a:extLst>
          </p:cNvPr>
          <p:cNvSpPr>
            <a:spLocks noGrp="1"/>
          </p:cNvSpPr>
          <p:nvPr>
            <p:ph type="title"/>
          </p:nvPr>
        </p:nvSpPr>
        <p:spPr/>
        <p:txBody>
          <a:bodyPr/>
          <a:lstStyle/>
          <a:p>
            <a:r>
              <a:rPr lang="en-GB" b="1">
                <a:latin typeface="Aptos" panose="020B0004020202020204" pitchFamily="34" charset="0"/>
              </a:rPr>
              <a:t>QOF</a:t>
            </a:r>
          </a:p>
        </p:txBody>
      </p:sp>
      <p:sp>
        <p:nvSpPr>
          <p:cNvPr id="3" name="Content Placeholder 2">
            <a:extLst>
              <a:ext uri="{FF2B5EF4-FFF2-40B4-BE49-F238E27FC236}">
                <a16:creationId xmlns:a16="http://schemas.microsoft.com/office/drawing/2014/main" id="{807008AF-83AC-E0AF-3D57-1D26734C6B1F}"/>
              </a:ext>
            </a:extLst>
          </p:cNvPr>
          <p:cNvSpPr>
            <a:spLocks noGrp="1"/>
          </p:cNvSpPr>
          <p:nvPr>
            <p:ph idx="1"/>
          </p:nvPr>
        </p:nvSpPr>
        <p:spPr>
          <a:xfrm>
            <a:off x="517391" y="1303868"/>
            <a:ext cx="11054677" cy="4568771"/>
          </a:xfrm>
        </p:spPr>
        <p:txBody>
          <a:bodyPr vert="horz" lIns="0" tIns="0" rIns="0" bIns="0" rtlCol="0" anchor="t">
            <a:noAutofit/>
          </a:bodyPr>
          <a:lstStyle/>
          <a:p>
            <a:pPr>
              <a:lnSpc>
                <a:spcPct val="100000"/>
              </a:lnSpc>
              <a:spcAft>
                <a:spcPts val="1600"/>
              </a:spcAft>
            </a:pPr>
            <a:r>
              <a:rPr lang="en-GB" sz="2267">
                <a:solidFill>
                  <a:schemeClr val="accent1">
                    <a:lumMod val="75000"/>
                  </a:schemeClr>
                </a:solidFill>
                <a:latin typeface="Aptos"/>
              </a:rPr>
              <a:t>18 points worth £25m (new money) added to QOF in 2026/27 for indicator changes with the total number of indicators going from 44 to 43</a:t>
            </a:r>
          </a:p>
          <a:p>
            <a:r>
              <a:rPr lang="en-GB" sz="2267">
                <a:solidFill>
                  <a:schemeClr val="accent1">
                    <a:lumMod val="75000"/>
                  </a:schemeClr>
                </a:solidFill>
                <a:latin typeface="Aptos"/>
                <a:ea typeface="Calibri"/>
              </a:rPr>
              <a:t>Key proposals include:</a:t>
            </a:r>
          </a:p>
          <a:p>
            <a:pPr marL="380365" indent="-380365">
              <a:buFont typeface="Calibri Light" panose="020F0302020204030204" pitchFamily="34" charset="0"/>
              <a:buChar char="‒"/>
            </a:pPr>
            <a:r>
              <a:rPr lang="en-GB" sz="2267">
                <a:solidFill>
                  <a:schemeClr val="accent1">
                    <a:lumMod val="75000"/>
                  </a:schemeClr>
                </a:solidFill>
                <a:latin typeface="Aptos"/>
                <a:ea typeface="Calibri"/>
              </a:rPr>
              <a:t>Updating childhood vaccination indicators to reflect JCVI recommendations</a:t>
            </a:r>
          </a:p>
          <a:p>
            <a:pPr marL="380365" indent="-380365">
              <a:buFont typeface="Calibri Light" panose="020F0302020204030204" pitchFamily="34" charset="0"/>
              <a:buChar char="‒"/>
            </a:pPr>
            <a:r>
              <a:rPr lang="en-GB" sz="2250" dirty="0">
                <a:solidFill>
                  <a:schemeClr val="accent1">
                    <a:lumMod val="75000"/>
                  </a:schemeClr>
                </a:solidFill>
                <a:latin typeface="Aptos"/>
                <a:ea typeface="Calibri"/>
              </a:rPr>
              <a:t>Replacing diabetes foot check indicator with a new indicator rewarding delivery of all 8 care processes (including urine </a:t>
            </a:r>
            <a:r>
              <a:rPr lang="en-GB" sz="2250" dirty="0" err="1">
                <a:solidFill>
                  <a:schemeClr val="accent1">
                    <a:lumMod val="75000"/>
                  </a:schemeClr>
                </a:solidFill>
                <a:latin typeface="Aptos"/>
                <a:ea typeface="Calibri"/>
              </a:rPr>
              <a:t>Albumin:Cr</a:t>
            </a:r>
            <a:r>
              <a:rPr lang="en-GB" sz="2250" dirty="0">
                <a:solidFill>
                  <a:schemeClr val="accent1">
                    <a:lumMod val="75000"/>
                  </a:schemeClr>
                </a:solidFill>
                <a:latin typeface="Aptos"/>
                <a:ea typeface="Calibri"/>
              </a:rPr>
              <a:t> testing)</a:t>
            </a:r>
            <a:endParaRPr lang="en-GB" sz="2250" dirty="0">
              <a:solidFill>
                <a:schemeClr val="accent1">
                  <a:lumMod val="75000"/>
                </a:schemeClr>
              </a:solidFill>
              <a:latin typeface="Aptos"/>
              <a:ea typeface="Calibri" panose="020F0502020204030204" pitchFamily="34" charset="0"/>
              <a:cs typeface="Calibri" panose="020F0502020204030204" pitchFamily="34" charset="0"/>
            </a:endParaRPr>
          </a:p>
          <a:p>
            <a:pPr marL="380365" indent="-380365">
              <a:buFont typeface="Calibri Light" panose="020F0302020204030204" pitchFamily="34" charset="0"/>
              <a:buChar char="‒"/>
            </a:pPr>
            <a:r>
              <a:rPr lang="en-GB" sz="2267">
                <a:solidFill>
                  <a:schemeClr val="accent1">
                    <a:lumMod val="75000"/>
                  </a:schemeClr>
                </a:solidFill>
                <a:latin typeface="Aptos"/>
                <a:ea typeface="Calibri"/>
              </a:rPr>
              <a:t>Supporting practices to manage obesity by introducing two new indicators</a:t>
            </a:r>
          </a:p>
          <a:p>
            <a:pPr marL="380365" indent="-380365">
              <a:buFont typeface="Calibri Light" panose="020F0302020204030204" pitchFamily="34" charset="0"/>
              <a:buChar char="‒"/>
            </a:pPr>
            <a:r>
              <a:rPr lang="en-GB" sz="2250" dirty="0">
                <a:solidFill>
                  <a:schemeClr val="accent1">
                    <a:lumMod val="75000"/>
                  </a:schemeClr>
                </a:solidFill>
                <a:latin typeface="Aptos"/>
                <a:ea typeface="Calibri"/>
              </a:rPr>
              <a:t>Expanding the provision of annual blood glucose monitoring (adding </a:t>
            </a:r>
            <a:r>
              <a:rPr lang="en-GB" sz="2250">
                <a:solidFill>
                  <a:schemeClr val="accent1">
                    <a:lumMod val="75000"/>
                  </a:schemeClr>
                </a:solidFill>
                <a:latin typeface="Aptos"/>
                <a:ea typeface="Calibri"/>
              </a:rPr>
              <a:t>gestational to PD)</a:t>
            </a:r>
            <a:endParaRPr lang="en-GB" sz="2250" dirty="0">
              <a:solidFill>
                <a:schemeClr val="accent1">
                  <a:lumMod val="75000"/>
                </a:schemeClr>
              </a:solidFill>
              <a:latin typeface="Aptos"/>
              <a:ea typeface="Calibri"/>
            </a:endParaRPr>
          </a:p>
          <a:p>
            <a:pPr marL="380365" indent="-380365">
              <a:buFont typeface="Calibri Light" panose="020F0302020204030204" pitchFamily="34" charset="0"/>
              <a:buChar char="‒"/>
            </a:pPr>
            <a:r>
              <a:rPr lang="en-GB" sz="2250" dirty="0">
                <a:solidFill>
                  <a:schemeClr val="accent1">
                    <a:lumMod val="75000"/>
                  </a:schemeClr>
                </a:solidFill>
                <a:latin typeface="Aptos"/>
                <a:ea typeface="Calibri"/>
              </a:rPr>
              <a:t>Creating a new indicator for heart failure patients with reduced ejection fraction (</a:t>
            </a:r>
            <a:r>
              <a:rPr lang="en-GB" sz="2250" dirty="0" err="1">
                <a:solidFill>
                  <a:schemeClr val="accent1">
                    <a:lumMod val="75000"/>
                  </a:schemeClr>
                </a:solidFill>
                <a:latin typeface="Aptos"/>
                <a:ea typeface="Calibri"/>
              </a:rPr>
              <a:t>HFrEF</a:t>
            </a:r>
            <a:r>
              <a:rPr lang="en-GB" sz="2250" dirty="0">
                <a:solidFill>
                  <a:schemeClr val="accent1">
                    <a:lumMod val="75000"/>
                  </a:schemeClr>
                </a:solidFill>
                <a:latin typeface="Aptos"/>
                <a:ea typeface="Calibri"/>
              </a:rPr>
              <a:t>) to ensure delivery of the NICE-endorsed four-pillar model of treatment </a:t>
            </a:r>
          </a:p>
          <a:p>
            <a:pPr marL="380365" indent="-380365">
              <a:buFont typeface="Calibri Light" panose="020F0302020204030204" pitchFamily="34" charset="0"/>
              <a:buChar char="‒"/>
            </a:pPr>
            <a:r>
              <a:rPr lang="en-GB" sz="2267">
                <a:solidFill>
                  <a:schemeClr val="accent1">
                    <a:lumMod val="75000"/>
                  </a:schemeClr>
                </a:solidFill>
                <a:latin typeface="Aptos"/>
                <a:ea typeface="Calibri"/>
              </a:rPr>
              <a:t>Four blood pressure monitoring indicators to be replaced with two combined indicators</a:t>
            </a:r>
          </a:p>
          <a:p>
            <a:pPr marL="380365" indent="-380365">
              <a:buFont typeface="Calibri Light" panose="020F0302020204030204" pitchFamily="34" charset="0"/>
              <a:buChar char="‒"/>
            </a:pPr>
            <a:r>
              <a:rPr lang="en-GB" sz="2267">
                <a:solidFill>
                  <a:schemeClr val="accent1">
                    <a:lumMod val="75000"/>
                  </a:schemeClr>
                </a:solidFill>
                <a:latin typeface="Aptos"/>
                <a:ea typeface="Calibri"/>
              </a:rPr>
              <a:t>Supporting individualised treatment targets for frail patients</a:t>
            </a:r>
          </a:p>
          <a:p>
            <a:pPr marL="380365" indent="-380365">
              <a:buFont typeface="Calibri Light" panose="020F0302020204030204" pitchFamily="34" charset="0"/>
              <a:buChar char="‒"/>
            </a:pPr>
            <a:r>
              <a:rPr lang="en-GB" sz="2267">
                <a:solidFill>
                  <a:schemeClr val="accent1">
                    <a:lumMod val="75000"/>
                  </a:schemeClr>
                </a:solidFill>
                <a:latin typeface="Aptos"/>
                <a:ea typeface="Calibri"/>
              </a:rPr>
              <a:t>Increasing the upper threshold for the atrial fibrillation indicator for assessing stroke risk</a:t>
            </a:r>
          </a:p>
          <a:p>
            <a:pPr marL="457189" indent="-457189">
              <a:lnSpc>
                <a:spcPct val="100000"/>
              </a:lnSpc>
              <a:buFont typeface="Arial" panose="020B0604020202020204" pitchFamily="34" charset="0"/>
              <a:buChar char="•"/>
            </a:pPr>
            <a:endParaRPr lang="en-GB" sz="2400">
              <a:solidFill>
                <a:srgbClr val="92D050"/>
              </a:solidFill>
              <a:ea typeface="Calibri"/>
            </a:endParaRPr>
          </a:p>
        </p:txBody>
      </p:sp>
      <p:sp>
        <p:nvSpPr>
          <p:cNvPr id="4" name="Date Placeholder 3">
            <a:extLst>
              <a:ext uri="{FF2B5EF4-FFF2-40B4-BE49-F238E27FC236}">
                <a16:creationId xmlns:a16="http://schemas.microsoft.com/office/drawing/2014/main" id="{23099B65-2D1A-DFFD-4ABA-273F15AEF1AF}"/>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B59E9DE2-16E3-A2DC-7683-128FDBEA8AC1}"/>
              </a:ext>
            </a:extLst>
          </p:cNvPr>
          <p:cNvSpPr>
            <a:spLocks noGrp="1"/>
          </p:cNvSpPr>
          <p:nvPr>
            <p:ph type="sldNum" sz="quarter" idx="4"/>
          </p:nvPr>
        </p:nvSpPr>
        <p:spPr/>
        <p:txBody>
          <a:bodyPr/>
          <a:lstStyle/>
          <a:p>
            <a:fld id="{E4E00EF0-048C-114D-ADD5-1D5ACA69D45F}" type="slidenum">
              <a:rPr lang="en-GB">
                <a:solidFill>
                  <a:srgbClr val="13316E"/>
                </a:solidFill>
              </a:rPr>
              <a:pPr/>
              <a:t>40</a:t>
            </a:fld>
            <a:endParaRPr lang="en-GB">
              <a:solidFill>
                <a:srgbClr val="13316E"/>
              </a:solidFill>
            </a:endParaRPr>
          </a:p>
        </p:txBody>
      </p:sp>
    </p:spTree>
    <p:extLst>
      <p:ext uri="{BB962C8B-B14F-4D97-AF65-F5344CB8AC3E}">
        <p14:creationId xmlns:p14="http://schemas.microsoft.com/office/powerpoint/2010/main" val="9269894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7DE05-702B-CB74-EA5D-E3ED5356DE2D}"/>
              </a:ext>
            </a:extLst>
          </p:cNvPr>
          <p:cNvSpPr>
            <a:spLocks noGrp="1"/>
          </p:cNvSpPr>
          <p:nvPr>
            <p:ph type="title"/>
          </p:nvPr>
        </p:nvSpPr>
        <p:spPr/>
        <p:txBody>
          <a:bodyPr/>
          <a:lstStyle/>
          <a:p>
            <a:r>
              <a:rPr lang="en-GB" b="1">
                <a:latin typeface="Aptos" panose="020B0004020202020204" pitchFamily="34" charset="0"/>
              </a:rPr>
              <a:t>PCN ARRS</a:t>
            </a:r>
          </a:p>
        </p:txBody>
      </p:sp>
      <p:sp>
        <p:nvSpPr>
          <p:cNvPr id="3" name="Content Placeholder 2">
            <a:extLst>
              <a:ext uri="{FF2B5EF4-FFF2-40B4-BE49-F238E27FC236}">
                <a16:creationId xmlns:a16="http://schemas.microsoft.com/office/drawing/2014/main" id="{9CB07FC5-FAF6-A12A-CD6A-713283F989C8}"/>
              </a:ext>
            </a:extLst>
          </p:cNvPr>
          <p:cNvSpPr>
            <a:spLocks noGrp="1"/>
          </p:cNvSpPr>
          <p:nvPr>
            <p:ph idx="1"/>
          </p:nvPr>
        </p:nvSpPr>
        <p:spPr>
          <a:xfrm>
            <a:off x="517391" y="1094318"/>
            <a:ext cx="9441997" cy="4414833"/>
          </a:xfrm>
        </p:spPr>
        <p:txBody>
          <a:bodyPr vert="horz" lIns="0" tIns="0" rIns="0" bIns="0" rtlCol="0" anchor="t">
            <a:noAutofit/>
          </a:bodyPr>
          <a:lstStyle/>
          <a:p>
            <a:pPr marL="609585" indent="-609585" fontAlgn="base">
              <a:lnSpc>
                <a:spcPct val="100000"/>
              </a:lnSpc>
              <a:spcAft>
                <a:spcPts val="1600"/>
              </a:spcAft>
              <a:buFont typeface="Calibri" panose="020F0502020204030204" pitchFamily="34" charset="0"/>
              <a:buChar char="‒"/>
            </a:pPr>
            <a:r>
              <a:rPr lang="en-GB" sz="2533">
                <a:latin typeface="Aptos"/>
              </a:rPr>
              <a:t>The restriction on ARRS funding being claimed only for recently qualified GPs (currently up to 2 years post-CCT) will be removed so that any employed GP may be eligible</a:t>
            </a:r>
          </a:p>
          <a:p>
            <a:pPr marL="609585" indent="-609585" fontAlgn="base">
              <a:lnSpc>
                <a:spcPct val="100000"/>
              </a:lnSpc>
              <a:spcAft>
                <a:spcPts val="1600"/>
              </a:spcAft>
              <a:buFont typeface="Calibri" panose="020F0502020204030204" pitchFamily="34" charset="0"/>
              <a:buChar char="‒"/>
            </a:pPr>
            <a:r>
              <a:rPr lang="en-GB" sz="2533">
                <a:latin typeface="Aptos"/>
              </a:rPr>
              <a:t>The maximum reimbursement for GPs will be increased to the ‘top of the salaried GP pay range’ (£114,743 pre-DDRB) </a:t>
            </a:r>
          </a:p>
          <a:p>
            <a:pPr marL="609585" indent="-609585" fontAlgn="base">
              <a:lnSpc>
                <a:spcPct val="100000"/>
              </a:lnSpc>
              <a:spcAft>
                <a:spcPts val="1600"/>
              </a:spcAft>
              <a:buFont typeface="Calibri" panose="020F0502020204030204" pitchFamily="34" charset="0"/>
              <a:buChar char="‒"/>
            </a:pPr>
            <a:r>
              <a:rPr lang="en-GB" sz="2533">
                <a:latin typeface="Aptos"/>
              </a:rPr>
              <a:t>PCNs will be able to claim reimbursement for GPs up to a maximum of the top of salaried GP pay range plus employment on-costs on top of that</a:t>
            </a:r>
          </a:p>
          <a:p>
            <a:pPr marL="609585" indent="-609585" fontAlgn="base">
              <a:buFont typeface="Calibri" panose="020F0502020204030204" pitchFamily="34" charset="0"/>
              <a:buChar char="‒"/>
            </a:pPr>
            <a:r>
              <a:rPr lang="en-GB" sz="2533">
                <a:latin typeface="Aptos"/>
              </a:rPr>
              <a:t>Flexibility will be increased to allow PCNs to also recruit non-direct patient care roles from within the ARRS sum, subject to local commissioner agreement</a:t>
            </a:r>
          </a:p>
          <a:p>
            <a:endParaRPr lang="en-GB"/>
          </a:p>
        </p:txBody>
      </p:sp>
      <p:sp>
        <p:nvSpPr>
          <p:cNvPr id="4" name="Date Placeholder 3">
            <a:extLst>
              <a:ext uri="{FF2B5EF4-FFF2-40B4-BE49-F238E27FC236}">
                <a16:creationId xmlns:a16="http://schemas.microsoft.com/office/drawing/2014/main" id="{D78EDE4B-2055-8450-CBB0-EB366F7CDF37}"/>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040CF038-CC76-A2F1-F8D5-B345F8604CF4}"/>
              </a:ext>
            </a:extLst>
          </p:cNvPr>
          <p:cNvSpPr>
            <a:spLocks noGrp="1"/>
          </p:cNvSpPr>
          <p:nvPr>
            <p:ph type="sldNum" sz="quarter" idx="4"/>
          </p:nvPr>
        </p:nvSpPr>
        <p:spPr/>
        <p:txBody>
          <a:bodyPr/>
          <a:lstStyle/>
          <a:p>
            <a:fld id="{E4E00EF0-048C-114D-ADD5-1D5ACA69D45F}" type="slidenum">
              <a:rPr lang="en-GB">
                <a:solidFill>
                  <a:srgbClr val="13316E"/>
                </a:solidFill>
              </a:rPr>
              <a:pPr/>
              <a:t>41</a:t>
            </a:fld>
            <a:endParaRPr lang="en-GB">
              <a:solidFill>
                <a:srgbClr val="13316E"/>
              </a:solidFill>
            </a:endParaRPr>
          </a:p>
        </p:txBody>
      </p:sp>
    </p:spTree>
    <p:extLst>
      <p:ext uri="{BB962C8B-B14F-4D97-AF65-F5344CB8AC3E}">
        <p14:creationId xmlns:p14="http://schemas.microsoft.com/office/powerpoint/2010/main" val="388666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1BB18-DD69-C0E1-B98F-8935813D3D93}"/>
              </a:ext>
            </a:extLst>
          </p:cNvPr>
          <p:cNvSpPr>
            <a:spLocks noGrp="1"/>
          </p:cNvSpPr>
          <p:nvPr>
            <p:ph type="title"/>
          </p:nvPr>
        </p:nvSpPr>
        <p:spPr/>
        <p:txBody>
          <a:bodyPr/>
          <a:lstStyle/>
          <a:p>
            <a:r>
              <a:rPr lang="en-GB" b="1">
                <a:latin typeface="Aptos" panose="020B0004020202020204" pitchFamily="34" charset="0"/>
              </a:rPr>
              <a:t>GP Employment Reimbursement Scheme</a:t>
            </a:r>
          </a:p>
        </p:txBody>
      </p:sp>
      <p:sp>
        <p:nvSpPr>
          <p:cNvPr id="3" name="Content Placeholder 2">
            <a:extLst>
              <a:ext uri="{FF2B5EF4-FFF2-40B4-BE49-F238E27FC236}">
                <a16:creationId xmlns:a16="http://schemas.microsoft.com/office/drawing/2014/main" id="{807008AF-83AC-E0AF-3D57-1D26734C6B1F}"/>
              </a:ext>
            </a:extLst>
          </p:cNvPr>
          <p:cNvSpPr>
            <a:spLocks noGrp="1"/>
          </p:cNvSpPr>
          <p:nvPr>
            <p:ph idx="1"/>
          </p:nvPr>
        </p:nvSpPr>
        <p:spPr>
          <a:xfrm>
            <a:off x="517392" y="1703009"/>
            <a:ext cx="10607809" cy="4474500"/>
          </a:xfrm>
        </p:spPr>
        <p:txBody>
          <a:bodyPr vert="horz" lIns="0" tIns="0" rIns="0" bIns="0" rtlCol="0" anchor="t">
            <a:noAutofit/>
          </a:bodyPr>
          <a:lstStyle/>
          <a:p>
            <a:pPr marL="609585" indent="-609585">
              <a:spcAft>
                <a:spcPts val="1600"/>
              </a:spcAft>
              <a:buFont typeface="Calibri" panose="020F0502020204030204" pitchFamily="34" charset="0"/>
              <a:buChar char="‒"/>
            </a:pPr>
            <a:r>
              <a:rPr lang="en-GB" sz="3200">
                <a:latin typeface="Aptos"/>
              </a:rPr>
              <a:t>Repurposing PCN DES CAIP/CASP monies (£292m) to a new practice-level GP employment reimbursement scheme</a:t>
            </a:r>
            <a:endParaRPr lang="en-GB" sz="4267">
              <a:latin typeface="Aptos"/>
            </a:endParaRPr>
          </a:p>
          <a:p>
            <a:pPr marL="609585" indent="-609585">
              <a:spcAft>
                <a:spcPts val="1600"/>
              </a:spcAft>
              <a:buFont typeface="Calibri" panose="020F0502020204030204" pitchFamily="34" charset="0"/>
              <a:buChar char="‒"/>
            </a:pPr>
            <a:r>
              <a:rPr lang="en-GB" sz="3200">
                <a:latin typeface="Aptos"/>
              </a:rPr>
              <a:t>Reimbursement to be determined potentially via SFE and ARRS</a:t>
            </a:r>
          </a:p>
          <a:p>
            <a:pPr marL="609585" indent="-609585">
              <a:spcAft>
                <a:spcPts val="1600"/>
              </a:spcAft>
              <a:buFont typeface="Calibri" panose="020F0502020204030204" pitchFamily="34" charset="0"/>
              <a:buChar char="‒"/>
            </a:pPr>
            <a:r>
              <a:rPr lang="en-GB" sz="3200">
                <a:latin typeface="Aptos"/>
              </a:rPr>
              <a:t>Original proposal was a set of access metrics</a:t>
            </a:r>
          </a:p>
          <a:p>
            <a:pPr marL="609585" indent="-609585">
              <a:spcAft>
                <a:spcPts val="1600"/>
              </a:spcAft>
              <a:buFont typeface="Calibri" panose="020F0502020204030204" pitchFamily="34" charset="0"/>
              <a:buChar char="‒"/>
            </a:pPr>
            <a:r>
              <a:rPr lang="en-GB" sz="3200">
                <a:latin typeface="Aptos"/>
                <a:ea typeface="Calibri"/>
              </a:rPr>
              <a:t>Reduces PCN monies by shifting directly to practices</a:t>
            </a:r>
            <a:endParaRPr lang="en-GB" sz="3200">
              <a:latin typeface="Aptos"/>
              <a:ea typeface="Calibri" panose="020F0502020204030204" pitchFamily="34" charset="0"/>
            </a:endParaRPr>
          </a:p>
          <a:p>
            <a:pPr marL="609585" indent="-609585">
              <a:spcAft>
                <a:spcPts val="1600"/>
              </a:spcAft>
              <a:buFont typeface="Calibri" panose="020F0502020204030204" pitchFamily="34" charset="0"/>
              <a:buChar char="‒"/>
            </a:pPr>
            <a:r>
              <a:rPr lang="en-GB" sz="3200">
                <a:latin typeface="Aptos"/>
                <a:ea typeface="Calibri"/>
                <a:cs typeface="Times New Roman"/>
              </a:rPr>
              <a:t>Reduces potential risk of funds being lost and shifted into SNP contracts/neighbourhood plans</a:t>
            </a:r>
            <a:endParaRPr lang="en-GB" sz="3200">
              <a:latin typeface="Aptos" panose="020B0004020202020204" pitchFamily="34" charset="0"/>
              <a:ea typeface="Calibri" panose="020F0502020204030204" pitchFamily="34" charset="0"/>
              <a:cs typeface="Times New Roman" panose="02020603050405020304" pitchFamily="18" charset="0"/>
            </a:endParaRPr>
          </a:p>
          <a:p>
            <a:endParaRPr lang="en-GB" sz="3200">
              <a:latin typeface="Aptos"/>
              <a:ea typeface="Calibri"/>
              <a:cs typeface="Times New Roman"/>
            </a:endParaRPr>
          </a:p>
        </p:txBody>
      </p:sp>
      <p:sp>
        <p:nvSpPr>
          <p:cNvPr id="4" name="Date Placeholder 3">
            <a:extLst>
              <a:ext uri="{FF2B5EF4-FFF2-40B4-BE49-F238E27FC236}">
                <a16:creationId xmlns:a16="http://schemas.microsoft.com/office/drawing/2014/main" id="{23099B65-2D1A-DFFD-4ABA-273F15AEF1AF}"/>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B59E9DE2-16E3-A2DC-7683-128FDBEA8AC1}"/>
              </a:ext>
            </a:extLst>
          </p:cNvPr>
          <p:cNvSpPr>
            <a:spLocks noGrp="1"/>
          </p:cNvSpPr>
          <p:nvPr>
            <p:ph type="sldNum" sz="quarter" idx="4"/>
          </p:nvPr>
        </p:nvSpPr>
        <p:spPr/>
        <p:txBody>
          <a:bodyPr/>
          <a:lstStyle/>
          <a:p>
            <a:fld id="{E4E00EF0-048C-114D-ADD5-1D5ACA69D45F}" type="slidenum">
              <a:rPr lang="en-GB">
                <a:solidFill>
                  <a:srgbClr val="13316E"/>
                </a:solidFill>
              </a:rPr>
              <a:pPr/>
              <a:t>42</a:t>
            </a:fld>
            <a:endParaRPr lang="en-GB">
              <a:solidFill>
                <a:srgbClr val="13316E"/>
              </a:solidFill>
            </a:endParaRPr>
          </a:p>
        </p:txBody>
      </p:sp>
    </p:spTree>
    <p:extLst>
      <p:ext uri="{BB962C8B-B14F-4D97-AF65-F5344CB8AC3E}">
        <p14:creationId xmlns:p14="http://schemas.microsoft.com/office/powerpoint/2010/main" val="428507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CDFED-2255-773F-0BC7-19353A2D7C9D}"/>
              </a:ext>
            </a:extLst>
          </p:cNvPr>
          <p:cNvSpPr>
            <a:spLocks noGrp="1"/>
          </p:cNvSpPr>
          <p:nvPr>
            <p:ph type="title"/>
          </p:nvPr>
        </p:nvSpPr>
        <p:spPr/>
        <p:txBody>
          <a:bodyPr/>
          <a:lstStyle/>
          <a:p>
            <a:r>
              <a:rPr lang="en-GB" b="1">
                <a:latin typeface="Aptos" panose="020B0004020202020204" pitchFamily="34" charset="0"/>
              </a:rPr>
              <a:t>Expansion of RSV cohort</a:t>
            </a:r>
            <a:endParaRPr lang="en-GB">
              <a:latin typeface="Aptos" panose="020B0004020202020204" pitchFamily="34" charset="0"/>
            </a:endParaRPr>
          </a:p>
        </p:txBody>
      </p:sp>
      <p:sp>
        <p:nvSpPr>
          <p:cNvPr id="3" name="Content Placeholder 2">
            <a:extLst>
              <a:ext uri="{FF2B5EF4-FFF2-40B4-BE49-F238E27FC236}">
                <a16:creationId xmlns:a16="http://schemas.microsoft.com/office/drawing/2014/main" id="{0D1678BD-418D-8E5F-EEC1-7D74C8121A34}"/>
              </a:ext>
            </a:extLst>
          </p:cNvPr>
          <p:cNvSpPr>
            <a:spLocks noGrp="1"/>
          </p:cNvSpPr>
          <p:nvPr>
            <p:ph idx="1"/>
          </p:nvPr>
        </p:nvSpPr>
        <p:spPr>
          <a:xfrm>
            <a:off x="500623" y="1211187"/>
            <a:ext cx="10662676" cy="4599063"/>
          </a:xfrm>
        </p:spPr>
        <p:txBody>
          <a:bodyPr vert="horz" lIns="0" tIns="0" rIns="0" bIns="0" rtlCol="0" anchor="t">
            <a:noAutofit/>
          </a:bodyPr>
          <a:lstStyle/>
          <a:p>
            <a:pPr>
              <a:lnSpc>
                <a:spcPct val="100000"/>
              </a:lnSpc>
            </a:pPr>
            <a:r>
              <a:rPr lang="en-GB" sz="3200">
                <a:latin typeface="Aptos" panose="020B0004020202020204" pitchFamily="34" charset="0"/>
              </a:rPr>
              <a:t>Programme to cover:</a:t>
            </a:r>
          </a:p>
          <a:p>
            <a:pPr marL="609585" indent="-609585">
              <a:lnSpc>
                <a:spcPct val="100000"/>
              </a:lnSpc>
              <a:buFont typeface="Calibri" panose="020F0502020204030204" pitchFamily="34" charset="0"/>
              <a:buChar char="‒"/>
            </a:pPr>
            <a:r>
              <a:rPr lang="en-GB" sz="3200">
                <a:latin typeface="Aptos"/>
              </a:rPr>
              <a:t>All registered patients resident in Care Homes for Older Adults</a:t>
            </a:r>
          </a:p>
          <a:p>
            <a:pPr marL="609585" indent="-609585">
              <a:lnSpc>
                <a:spcPct val="100000"/>
              </a:lnSpc>
              <a:buFont typeface="Calibri" panose="020F0502020204030204" pitchFamily="34" charset="0"/>
              <a:buChar char="‒"/>
            </a:pPr>
            <a:r>
              <a:rPr lang="en-GB" sz="3200">
                <a:latin typeface="Aptos" panose="020B0004020202020204" pitchFamily="34" charset="0"/>
              </a:rPr>
              <a:t>All registered patients aged 80 and over who have not previously been vaccinated in line with JCVI recommendations</a:t>
            </a:r>
          </a:p>
          <a:p>
            <a:pPr marL="609585" indent="-609585">
              <a:buFont typeface="Calibri" panose="020F0502020204030204" pitchFamily="34" charset="0"/>
              <a:buChar char="‒"/>
            </a:pPr>
            <a:r>
              <a:rPr lang="en-GB" sz="3200">
                <a:latin typeface="Aptos" panose="020B0004020202020204" pitchFamily="34" charset="0"/>
              </a:rPr>
              <a:t>New requirements in the Network Contract DES to increase the uptake of seasonal and routine vaccinations by residents of older adult care homes</a:t>
            </a:r>
          </a:p>
          <a:p>
            <a:pPr marL="609585" indent="-609585">
              <a:buFont typeface="Calibri" panose="020F0502020204030204" pitchFamily="34" charset="0"/>
              <a:buChar char="‒"/>
            </a:pPr>
            <a:endParaRPr lang="en-GB" sz="3200">
              <a:solidFill>
                <a:srgbClr val="13316E"/>
              </a:solidFill>
              <a:latin typeface="Aptos" panose="020B0004020202020204" pitchFamily="34" charset="0"/>
              <a:ea typeface="Calibri Light"/>
              <a:cs typeface="Calibri" panose="020F0502020204030204" pitchFamily="34" charset="0"/>
            </a:endParaRPr>
          </a:p>
          <a:p>
            <a:pPr marL="609585" indent="-609585">
              <a:lnSpc>
                <a:spcPct val="100000"/>
              </a:lnSpc>
              <a:buFont typeface="Calibri" panose="020F0502020204030204" pitchFamily="34" charset="0"/>
              <a:buChar char="‒"/>
            </a:pPr>
            <a:endParaRPr lang="en-GB" sz="3200">
              <a:solidFill>
                <a:srgbClr val="000000"/>
              </a:solidFill>
              <a:latin typeface="Aptos" panose="020B0004020202020204" pitchFamily="34" charset="0"/>
              <a:cs typeface="Calibri" panose="020F0502020204030204" pitchFamily="34" charset="0"/>
            </a:endParaRPr>
          </a:p>
          <a:p>
            <a:pPr>
              <a:lnSpc>
                <a:spcPct val="100000"/>
              </a:lnSpc>
            </a:pPr>
            <a:endParaRPr lang="en-GB">
              <a:latin typeface="Aptos" panose="020B0004020202020204" pitchFamily="34" charset="0"/>
              <a:cs typeface="Calibri Light" panose="020F0302020204030204" pitchFamily="34" charset="0"/>
            </a:endParaRPr>
          </a:p>
        </p:txBody>
      </p:sp>
      <p:sp>
        <p:nvSpPr>
          <p:cNvPr id="4" name="Date Placeholder 3">
            <a:extLst>
              <a:ext uri="{FF2B5EF4-FFF2-40B4-BE49-F238E27FC236}">
                <a16:creationId xmlns:a16="http://schemas.microsoft.com/office/drawing/2014/main" id="{0DC3CE37-9800-F308-7728-2CB10DA6A427}"/>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82E0CC52-1CBC-915F-44C5-23812E89D5E1}"/>
              </a:ext>
            </a:extLst>
          </p:cNvPr>
          <p:cNvSpPr>
            <a:spLocks noGrp="1"/>
          </p:cNvSpPr>
          <p:nvPr>
            <p:ph type="sldNum" sz="quarter" idx="4"/>
          </p:nvPr>
        </p:nvSpPr>
        <p:spPr/>
        <p:txBody>
          <a:bodyPr/>
          <a:lstStyle/>
          <a:p>
            <a:fld id="{E4E00EF0-048C-114D-ADD5-1D5ACA69D45F}" type="slidenum">
              <a:rPr lang="en-GB">
                <a:solidFill>
                  <a:srgbClr val="13316E"/>
                </a:solidFill>
              </a:rPr>
              <a:pPr/>
              <a:t>43</a:t>
            </a:fld>
            <a:endParaRPr lang="en-GB">
              <a:solidFill>
                <a:srgbClr val="13316E"/>
              </a:solidFill>
            </a:endParaRPr>
          </a:p>
        </p:txBody>
      </p:sp>
    </p:spTree>
    <p:extLst>
      <p:ext uri="{BB962C8B-B14F-4D97-AF65-F5344CB8AC3E}">
        <p14:creationId xmlns:p14="http://schemas.microsoft.com/office/powerpoint/2010/main" val="29786586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EC333-F968-BF01-E331-13D35AF1928C}"/>
              </a:ext>
            </a:extLst>
          </p:cNvPr>
          <p:cNvSpPr>
            <a:spLocks noGrp="1"/>
          </p:cNvSpPr>
          <p:nvPr>
            <p:ph type="title"/>
          </p:nvPr>
        </p:nvSpPr>
        <p:spPr/>
        <p:txBody>
          <a:bodyPr/>
          <a:lstStyle/>
          <a:p>
            <a:r>
              <a:rPr lang="en-GB" b="1">
                <a:latin typeface="Aptos" panose="020B0004020202020204" pitchFamily="34" charset="0"/>
              </a:rPr>
              <a:t>Lung Cancer Screening</a:t>
            </a:r>
            <a:r>
              <a:rPr lang="en-GB">
                <a:latin typeface="Aptos" panose="020B0004020202020204" pitchFamily="34" charset="0"/>
              </a:rPr>
              <a:t>	</a:t>
            </a:r>
          </a:p>
        </p:txBody>
      </p:sp>
      <p:sp>
        <p:nvSpPr>
          <p:cNvPr id="3" name="Content Placeholder 2">
            <a:extLst>
              <a:ext uri="{FF2B5EF4-FFF2-40B4-BE49-F238E27FC236}">
                <a16:creationId xmlns:a16="http://schemas.microsoft.com/office/drawing/2014/main" id="{EC662781-C167-938F-ABF7-9BE284D73D9D}"/>
              </a:ext>
            </a:extLst>
          </p:cNvPr>
          <p:cNvSpPr>
            <a:spLocks noGrp="1"/>
          </p:cNvSpPr>
          <p:nvPr>
            <p:ph idx="1"/>
          </p:nvPr>
        </p:nvSpPr>
        <p:spPr>
          <a:xfrm>
            <a:off x="517391" y="1128397"/>
            <a:ext cx="10779260" cy="4601207"/>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sz="3200">
                <a:latin typeface="Aptos"/>
              </a:rPr>
              <a:t>Practices will be required to engage with and share data with the Lung Cancer Screening Programme to ensure patients within the target cohort can be invited for screening</a:t>
            </a:r>
          </a:p>
          <a:p>
            <a:pPr marL="609585" indent="-609585">
              <a:lnSpc>
                <a:spcPct val="100000"/>
              </a:lnSpc>
              <a:spcAft>
                <a:spcPts val="1600"/>
              </a:spcAft>
              <a:buFont typeface="Calibri" panose="020F0502020204030204" pitchFamily="34" charset="0"/>
              <a:buChar char="‒"/>
            </a:pPr>
            <a:r>
              <a:rPr lang="en-GB" sz="3200">
                <a:latin typeface="Aptos"/>
                <a:ea typeface="Calibri Light"/>
              </a:rPr>
              <a:t>As the data controller, the GP practice will be required to facilitate the sharing of cohort data with the Lung Cancer Screening Programme</a:t>
            </a:r>
          </a:p>
          <a:p>
            <a:pPr marL="609585" indent="-609585">
              <a:buFont typeface="Calibri" panose="020F0502020204030204" pitchFamily="34" charset="0"/>
              <a:buChar char="‒"/>
            </a:pPr>
            <a:r>
              <a:rPr lang="en-GB" sz="3200">
                <a:latin typeface="Aptos"/>
                <a:ea typeface="Calibri Light"/>
              </a:rPr>
              <a:t>This includes signing Data Sharing Agreements and Data Processing Agreements with Lung Cancer Screening Programme Providers</a:t>
            </a:r>
          </a:p>
        </p:txBody>
      </p:sp>
      <p:sp>
        <p:nvSpPr>
          <p:cNvPr id="4" name="Date Placeholder 3">
            <a:extLst>
              <a:ext uri="{FF2B5EF4-FFF2-40B4-BE49-F238E27FC236}">
                <a16:creationId xmlns:a16="http://schemas.microsoft.com/office/drawing/2014/main" id="{F6ACC1DE-A969-5BA4-D916-EA3D89E2C25F}"/>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F44C41CE-E126-5068-BC75-B2FF7DB02CBD}"/>
              </a:ext>
            </a:extLst>
          </p:cNvPr>
          <p:cNvSpPr>
            <a:spLocks noGrp="1"/>
          </p:cNvSpPr>
          <p:nvPr>
            <p:ph type="sldNum" sz="quarter" idx="4"/>
          </p:nvPr>
        </p:nvSpPr>
        <p:spPr/>
        <p:txBody>
          <a:bodyPr/>
          <a:lstStyle/>
          <a:p>
            <a:fld id="{E4E00EF0-048C-114D-ADD5-1D5ACA69D45F}" type="slidenum">
              <a:rPr lang="en-GB">
                <a:solidFill>
                  <a:srgbClr val="13316E"/>
                </a:solidFill>
              </a:rPr>
              <a:pPr/>
              <a:t>44</a:t>
            </a:fld>
            <a:endParaRPr lang="en-GB">
              <a:solidFill>
                <a:srgbClr val="13316E"/>
              </a:solidFill>
            </a:endParaRPr>
          </a:p>
        </p:txBody>
      </p:sp>
    </p:spTree>
    <p:extLst>
      <p:ext uri="{BB962C8B-B14F-4D97-AF65-F5344CB8AC3E}">
        <p14:creationId xmlns:p14="http://schemas.microsoft.com/office/powerpoint/2010/main" val="22029939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05D24-E08B-5A0C-D46B-8EAAE497631C}"/>
              </a:ext>
            </a:extLst>
          </p:cNvPr>
          <p:cNvSpPr>
            <a:spLocks noGrp="1"/>
          </p:cNvSpPr>
          <p:nvPr>
            <p:ph type="title"/>
          </p:nvPr>
        </p:nvSpPr>
        <p:spPr/>
        <p:txBody>
          <a:bodyPr/>
          <a:lstStyle/>
          <a:p>
            <a:r>
              <a:rPr lang="en-GB" b="1">
                <a:latin typeface="Aptos" panose="020B0004020202020204" pitchFamily="34" charset="0"/>
              </a:rPr>
              <a:t>General Practice Staff Survey</a:t>
            </a:r>
          </a:p>
        </p:txBody>
      </p:sp>
      <p:sp>
        <p:nvSpPr>
          <p:cNvPr id="3" name="Content Placeholder 2">
            <a:extLst>
              <a:ext uri="{FF2B5EF4-FFF2-40B4-BE49-F238E27FC236}">
                <a16:creationId xmlns:a16="http://schemas.microsoft.com/office/drawing/2014/main" id="{47EB8AF7-C0B9-CABB-D51F-DF53E40F4716}"/>
              </a:ext>
            </a:extLst>
          </p:cNvPr>
          <p:cNvSpPr>
            <a:spLocks noGrp="1"/>
          </p:cNvSpPr>
          <p:nvPr>
            <p:ph idx="1"/>
          </p:nvPr>
        </p:nvSpPr>
        <p:spPr>
          <a:xfrm>
            <a:off x="517391" y="1230541"/>
            <a:ext cx="10540077" cy="4083188"/>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a:latin typeface="Aptos"/>
              </a:rPr>
              <a:t>The NHS staff survey will be rolled out to all practice and PCN staff in years when the survey is centrally funded</a:t>
            </a:r>
          </a:p>
          <a:p>
            <a:pPr marL="609585" indent="-609585">
              <a:lnSpc>
                <a:spcPct val="100000"/>
              </a:lnSpc>
              <a:spcAft>
                <a:spcPts val="1600"/>
              </a:spcAft>
              <a:buFont typeface="Calibri" panose="020F0502020204030204" pitchFamily="34" charset="0"/>
              <a:buChar char="‒"/>
            </a:pPr>
            <a:r>
              <a:rPr lang="en-GB">
                <a:latin typeface="Aptos"/>
              </a:rPr>
              <a:t>Practices will be provided with reports, which ‘can be used to help inform workforce development plans and policies’</a:t>
            </a:r>
          </a:p>
          <a:p>
            <a:pPr marL="609585" indent="-609585">
              <a:buFont typeface="Calibri" panose="020F0502020204030204" pitchFamily="34" charset="0"/>
              <a:buChar char="‒"/>
            </a:pPr>
            <a:r>
              <a:rPr lang="en-GB">
                <a:latin typeface="Aptos"/>
                <a:ea typeface="Calibri"/>
              </a:rPr>
              <a:t>We made clear that participation must not create additional burdens for practices</a:t>
            </a:r>
          </a:p>
        </p:txBody>
      </p:sp>
      <p:sp>
        <p:nvSpPr>
          <p:cNvPr id="4" name="Date Placeholder 3">
            <a:extLst>
              <a:ext uri="{FF2B5EF4-FFF2-40B4-BE49-F238E27FC236}">
                <a16:creationId xmlns:a16="http://schemas.microsoft.com/office/drawing/2014/main" id="{10A3E639-0DDB-2827-1562-76C50316772E}"/>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0D6EDA12-3D34-4F4B-5840-D991B7E9C2CB}"/>
              </a:ext>
            </a:extLst>
          </p:cNvPr>
          <p:cNvSpPr>
            <a:spLocks noGrp="1"/>
          </p:cNvSpPr>
          <p:nvPr>
            <p:ph type="sldNum" sz="quarter" idx="4"/>
          </p:nvPr>
        </p:nvSpPr>
        <p:spPr/>
        <p:txBody>
          <a:bodyPr/>
          <a:lstStyle/>
          <a:p>
            <a:fld id="{E4E00EF0-048C-114D-ADD5-1D5ACA69D45F}" type="slidenum">
              <a:rPr lang="en-GB">
                <a:solidFill>
                  <a:srgbClr val="13316E"/>
                </a:solidFill>
              </a:rPr>
              <a:pPr/>
              <a:t>45</a:t>
            </a:fld>
            <a:endParaRPr lang="en-GB">
              <a:solidFill>
                <a:srgbClr val="13316E"/>
              </a:solidFill>
            </a:endParaRPr>
          </a:p>
        </p:txBody>
      </p:sp>
    </p:spTree>
    <p:extLst>
      <p:ext uri="{BB962C8B-B14F-4D97-AF65-F5344CB8AC3E}">
        <p14:creationId xmlns:p14="http://schemas.microsoft.com/office/powerpoint/2010/main" val="6240678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402BA-8140-0ACF-679C-0FAA61C3AE15}"/>
              </a:ext>
            </a:extLst>
          </p:cNvPr>
          <p:cNvSpPr>
            <a:spLocks noGrp="1"/>
          </p:cNvSpPr>
          <p:nvPr>
            <p:ph type="title"/>
          </p:nvPr>
        </p:nvSpPr>
        <p:spPr/>
        <p:txBody>
          <a:bodyPr/>
          <a:lstStyle/>
          <a:p>
            <a:r>
              <a:rPr lang="en-GB" sz="4000" b="1">
                <a:latin typeface="Aptos"/>
              </a:rPr>
              <a:t>Changes to GP registration &amp; catchment area</a:t>
            </a:r>
          </a:p>
        </p:txBody>
      </p:sp>
      <p:sp>
        <p:nvSpPr>
          <p:cNvPr id="3" name="Content Placeholder 2">
            <a:extLst>
              <a:ext uri="{FF2B5EF4-FFF2-40B4-BE49-F238E27FC236}">
                <a16:creationId xmlns:a16="http://schemas.microsoft.com/office/drawing/2014/main" id="{EBEC8978-B239-EE91-44C3-262A27D80B2A}"/>
              </a:ext>
            </a:extLst>
          </p:cNvPr>
          <p:cNvSpPr>
            <a:spLocks noGrp="1"/>
          </p:cNvSpPr>
          <p:nvPr>
            <p:ph idx="1"/>
          </p:nvPr>
        </p:nvSpPr>
        <p:spPr>
          <a:xfrm>
            <a:off x="517391" y="1693398"/>
            <a:ext cx="10540077" cy="4083188"/>
          </a:xfrm>
        </p:spPr>
        <p:txBody>
          <a:bodyPr vert="horz" lIns="0" tIns="0" rIns="0" bIns="0" rtlCol="0" anchor="t">
            <a:noAutofit/>
          </a:bodyPr>
          <a:lstStyle/>
          <a:p>
            <a:pPr marL="609585" indent="-609585" fontAlgn="base">
              <a:lnSpc>
                <a:spcPct val="100000"/>
              </a:lnSpc>
              <a:spcAft>
                <a:spcPts val="1600"/>
              </a:spcAft>
              <a:buFont typeface="Calibri" panose="020F0502020204030204" pitchFamily="34" charset="0"/>
              <a:buChar char="‒"/>
            </a:pPr>
            <a:r>
              <a:rPr lang="en-GB" sz="3200">
                <a:latin typeface="Aptos"/>
              </a:rPr>
              <a:t>If a patient presents with a paper form for registration, the practice will be required to enter the information directly into the online registration system</a:t>
            </a:r>
          </a:p>
          <a:p>
            <a:pPr marL="609585" indent="-609585" fontAlgn="base">
              <a:lnSpc>
                <a:spcPct val="100000"/>
              </a:lnSpc>
              <a:spcAft>
                <a:spcPts val="1600"/>
              </a:spcAft>
              <a:buFont typeface="Calibri" panose="020F0502020204030204" pitchFamily="34" charset="0"/>
              <a:buChar char="‒"/>
            </a:pPr>
            <a:r>
              <a:rPr lang="en-GB" sz="3200">
                <a:latin typeface="Aptos"/>
              </a:rPr>
              <a:t>Regulations will be changed so that the digital catchment area is the sole agreed catchment area for the practice</a:t>
            </a:r>
          </a:p>
          <a:p>
            <a:pPr marL="609585" indent="-609585" fontAlgn="base">
              <a:buFont typeface="Calibri" panose="020F0502020204030204" pitchFamily="34" charset="0"/>
              <a:buChar char="‒"/>
            </a:pPr>
            <a:r>
              <a:rPr lang="en-GB" sz="3200">
                <a:latin typeface="Aptos"/>
              </a:rPr>
              <a:t>GP practices must submit changes to their catchment area via the digital tool, which will be approved by their ICB</a:t>
            </a:r>
            <a:endParaRPr lang="en-GB" sz="3200">
              <a:latin typeface="Aptos"/>
              <a:ea typeface="Calibri"/>
            </a:endParaRPr>
          </a:p>
          <a:p>
            <a:endParaRPr lang="en-GB" sz="3200">
              <a:latin typeface="Aptos" panose="020B0004020202020204" pitchFamily="34" charset="0"/>
            </a:endParaRPr>
          </a:p>
        </p:txBody>
      </p:sp>
      <p:sp>
        <p:nvSpPr>
          <p:cNvPr id="4" name="Date Placeholder 3">
            <a:extLst>
              <a:ext uri="{FF2B5EF4-FFF2-40B4-BE49-F238E27FC236}">
                <a16:creationId xmlns:a16="http://schemas.microsoft.com/office/drawing/2014/main" id="{664FB9DF-D723-C3A2-797E-683C8A0A4F57}"/>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CDB520F3-6375-611E-9EBB-9A6E5949225E}"/>
              </a:ext>
            </a:extLst>
          </p:cNvPr>
          <p:cNvSpPr>
            <a:spLocks noGrp="1"/>
          </p:cNvSpPr>
          <p:nvPr>
            <p:ph type="sldNum" sz="quarter" idx="4"/>
          </p:nvPr>
        </p:nvSpPr>
        <p:spPr/>
        <p:txBody>
          <a:bodyPr/>
          <a:lstStyle/>
          <a:p>
            <a:fld id="{E4E00EF0-048C-114D-ADD5-1D5ACA69D45F}" type="slidenum">
              <a:rPr lang="en-GB">
                <a:solidFill>
                  <a:srgbClr val="13316E"/>
                </a:solidFill>
              </a:rPr>
              <a:pPr/>
              <a:t>46</a:t>
            </a:fld>
            <a:endParaRPr lang="en-GB">
              <a:solidFill>
                <a:srgbClr val="13316E"/>
              </a:solidFill>
            </a:endParaRPr>
          </a:p>
        </p:txBody>
      </p:sp>
    </p:spTree>
    <p:extLst>
      <p:ext uri="{BB962C8B-B14F-4D97-AF65-F5344CB8AC3E}">
        <p14:creationId xmlns:p14="http://schemas.microsoft.com/office/powerpoint/2010/main" val="34509622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D7294-B53A-42E1-6766-9843EE775365}"/>
              </a:ext>
            </a:extLst>
          </p:cNvPr>
          <p:cNvSpPr>
            <a:spLocks noGrp="1"/>
          </p:cNvSpPr>
          <p:nvPr>
            <p:ph type="title"/>
          </p:nvPr>
        </p:nvSpPr>
        <p:spPr/>
        <p:txBody>
          <a:bodyPr/>
          <a:lstStyle/>
          <a:p>
            <a:r>
              <a:rPr lang="en-GB" b="1">
                <a:latin typeface="Aptos" panose="020B0004020202020204" pitchFamily="34" charset="0"/>
              </a:rPr>
              <a:t>Pharmacy: Patient Choice &amp; Email Contact</a:t>
            </a:r>
            <a:r>
              <a:rPr lang="en-GB">
                <a:latin typeface="Aptos" panose="020B0004020202020204" pitchFamily="34" charset="0"/>
              </a:rPr>
              <a:t>	</a:t>
            </a:r>
          </a:p>
        </p:txBody>
      </p:sp>
      <p:sp>
        <p:nvSpPr>
          <p:cNvPr id="3" name="Content Placeholder 2">
            <a:extLst>
              <a:ext uri="{FF2B5EF4-FFF2-40B4-BE49-F238E27FC236}">
                <a16:creationId xmlns:a16="http://schemas.microsoft.com/office/drawing/2014/main" id="{5C91E7E6-07AC-41C2-8323-4C8F615A9E0F}"/>
              </a:ext>
            </a:extLst>
          </p:cNvPr>
          <p:cNvSpPr>
            <a:spLocks noGrp="1"/>
          </p:cNvSpPr>
          <p:nvPr>
            <p:ph idx="1"/>
          </p:nvPr>
        </p:nvSpPr>
        <p:spPr>
          <a:xfrm>
            <a:off x="517391" y="1577219"/>
            <a:ext cx="10540077" cy="4721981"/>
          </a:xfrm>
        </p:spPr>
        <p:txBody>
          <a:bodyPr vert="horz" lIns="0" tIns="0" rIns="0" bIns="0" rtlCol="0" anchor="t">
            <a:noAutofit/>
          </a:bodyPr>
          <a:lstStyle/>
          <a:p>
            <a:pPr marL="609585" indent="-609585" fontAlgn="base">
              <a:lnSpc>
                <a:spcPct val="100000"/>
              </a:lnSpc>
              <a:spcAft>
                <a:spcPts val="1600"/>
              </a:spcAft>
              <a:buFont typeface="Calibri" panose="020F0502020204030204" pitchFamily="34" charset="0"/>
              <a:buChar char="‒"/>
            </a:pPr>
            <a:r>
              <a:rPr lang="en-GB" sz="2400">
                <a:latin typeface="Aptos" panose="020B0004020202020204" pitchFamily="34" charset="0"/>
              </a:rPr>
              <a:t>Nominated pharmacy must be re-confirmed with the patient for any new prescription</a:t>
            </a:r>
          </a:p>
          <a:p>
            <a:pPr marL="609585" indent="-609585" fontAlgn="base">
              <a:lnSpc>
                <a:spcPct val="100000"/>
              </a:lnSpc>
              <a:spcAft>
                <a:spcPts val="1600"/>
              </a:spcAft>
              <a:buFont typeface="Calibri" panose="020F0502020204030204" pitchFamily="34" charset="0"/>
              <a:buChar char="‒"/>
            </a:pPr>
            <a:r>
              <a:rPr lang="en-GB" sz="2400">
                <a:latin typeface="Aptos"/>
              </a:rPr>
              <a:t>With any new referral made to a community pharmacy service, patients must be offered the full choice of community pharmacies on the NHS England registered list</a:t>
            </a:r>
          </a:p>
          <a:p>
            <a:pPr marL="609585" indent="-609585" fontAlgn="base">
              <a:lnSpc>
                <a:spcPct val="100000"/>
              </a:lnSpc>
              <a:spcAft>
                <a:spcPts val="1600"/>
              </a:spcAft>
              <a:buFont typeface="Calibri" panose="020F0502020204030204" pitchFamily="34" charset="0"/>
              <a:buChar char="‒"/>
            </a:pPr>
            <a:r>
              <a:rPr lang="en-GB" sz="2400">
                <a:latin typeface="Aptos" panose="020B0004020202020204" pitchFamily="34" charset="0"/>
              </a:rPr>
              <a:t>Any triage tool practices use must enable patients to choose a provider of pharmacy services according to their preference</a:t>
            </a:r>
          </a:p>
          <a:p>
            <a:pPr marL="609585" indent="-609585">
              <a:spcAft>
                <a:spcPts val="1600"/>
              </a:spcAft>
              <a:buFont typeface="Calibri" panose="020F0502020204030204" pitchFamily="34" charset="0"/>
              <a:buChar char="‒"/>
            </a:pPr>
            <a:r>
              <a:rPr lang="en-GB" sz="2400">
                <a:latin typeface="Aptos"/>
              </a:rPr>
              <a:t>GP practices to have a dedicated and monitored email address for the purposes of receiving consultation information</a:t>
            </a:r>
          </a:p>
          <a:p>
            <a:pPr marL="609585" indent="-609585">
              <a:buFont typeface="Calibri" panose="020F0502020204030204" pitchFamily="34" charset="0"/>
              <a:buChar char="‒"/>
            </a:pPr>
            <a:r>
              <a:rPr lang="en-GB" sz="2400">
                <a:latin typeface="Aptos"/>
              </a:rPr>
              <a:t>Prescribing information delivered to a practice’s registered patient by a community pharmacy to be shared on the DoS</a:t>
            </a:r>
            <a:endParaRPr lang="en-GB" sz="2400">
              <a:latin typeface="Aptos"/>
              <a:ea typeface="Calibri"/>
            </a:endParaRPr>
          </a:p>
          <a:p>
            <a:pPr fontAlgn="base"/>
            <a:endParaRPr lang="en-GB" sz="2667">
              <a:latin typeface="Aptos" panose="020B0004020202020204" pitchFamily="34" charset="0"/>
            </a:endParaRPr>
          </a:p>
          <a:p>
            <a:pPr marL="609585" indent="-609585">
              <a:buFont typeface="Calibri" panose="020F0502020204030204" pitchFamily="34" charset="0"/>
              <a:buChar char="‒"/>
            </a:pPr>
            <a:endParaRPr lang="en-GB">
              <a:latin typeface="Aptos" panose="020B0004020202020204" pitchFamily="34" charset="0"/>
            </a:endParaRPr>
          </a:p>
        </p:txBody>
      </p:sp>
      <p:sp>
        <p:nvSpPr>
          <p:cNvPr id="4" name="Date Placeholder 3">
            <a:extLst>
              <a:ext uri="{FF2B5EF4-FFF2-40B4-BE49-F238E27FC236}">
                <a16:creationId xmlns:a16="http://schemas.microsoft.com/office/drawing/2014/main" id="{C47A1512-0DD7-DED3-D9F2-03E7E7DE0CE0}"/>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B7F0A773-021A-48BF-3DC6-DD7C88B360E7}"/>
              </a:ext>
            </a:extLst>
          </p:cNvPr>
          <p:cNvSpPr>
            <a:spLocks noGrp="1"/>
          </p:cNvSpPr>
          <p:nvPr>
            <p:ph type="sldNum" sz="quarter" idx="4"/>
          </p:nvPr>
        </p:nvSpPr>
        <p:spPr/>
        <p:txBody>
          <a:bodyPr/>
          <a:lstStyle/>
          <a:p>
            <a:fld id="{E4E00EF0-048C-114D-ADD5-1D5ACA69D45F}" type="slidenum">
              <a:rPr lang="en-GB">
                <a:solidFill>
                  <a:srgbClr val="13316E"/>
                </a:solidFill>
              </a:rPr>
              <a:pPr/>
              <a:t>47</a:t>
            </a:fld>
            <a:endParaRPr lang="en-GB">
              <a:solidFill>
                <a:srgbClr val="13316E"/>
              </a:solidFill>
            </a:endParaRPr>
          </a:p>
        </p:txBody>
      </p:sp>
    </p:spTree>
    <p:extLst>
      <p:ext uri="{BB962C8B-B14F-4D97-AF65-F5344CB8AC3E}">
        <p14:creationId xmlns:p14="http://schemas.microsoft.com/office/powerpoint/2010/main" val="118912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4BC11-AE2A-D224-46EB-211A61F35604}"/>
              </a:ext>
            </a:extLst>
          </p:cNvPr>
          <p:cNvSpPr>
            <a:spLocks noGrp="1"/>
          </p:cNvSpPr>
          <p:nvPr>
            <p:ph type="title"/>
          </p:nvPr>
        </p:nvSpPr>
        <p:spPr/>
        <p:txBody>
          <a:bodyPr/>
          <a:lstStyle/>
          <a:p>
            <a:r>
              <a:rPr lang="en-GB" b="1">
                <a:latin typeface="Aptos" panose="020B0004020202020204" pitchFamily="34" charset="0"/>
              </a:rPr>
              <a:t>Collaboration with ICBs where a practice requires support</a:t>
            </a:r>
            <a:endParaRPr lang="en-GB">
              <a:latin typeface="Aptos" panose="020B0004020202020204" pitchFamily="34" charset="0"/>
            </a:endParaRPr>
          </a:p>
        </p:txBody>
      </p:sp>
      <p:sp>
        <p:nvSpPr>
          <p:cNvPr id="3" name="Content Placeholder 2">
            <a:extLst>
              <a:ext uri="{FF2B5EF4-FFF2-40B4-BE49-F238E27FC236}">
                <a16:creationId xmlns:a16="http://schemas.microsoft.com/office/drawing/2014/main" id="{4B5C9D99-5D5B-3603-6DF7-F8B2308E3A03}"/>
              </a:ext>
            </a:extLst>
          </p:cNvPr>
          <p:cNvSpPr>
            <a:spLocks noGrp="1"/>
          </p:cNvSpPr>
          <p:nvPr>
            <p:ph idx="1"/>
          </p:nvPr>
        </p:nvSpPr>
        <p:spPr>
          <a:xfrm>
            <a:off x="500623" y="1994961"/>
            <a:ext cx="10556844" cy="4083188"/>
          </a:xfrm>
        </p:spPr>
        <p:txBody>
          <a:bodyPr vert="horz" lIns="0" tIns="0" rIns="0" bIns="0" rtlCol="0" anchor="t">
            <a:noAutofit/>
          </a:bodyPr>
          <a:lstStyle/>
          <a:p>
            <a:pPr marL="609585" indent="-609585">
              <a:buFont typeface="Calibri" panose="020F0502020204030204" pitchFamily="34" charset="0"/>
              <a:buChar char="–"/>
            </a:pPr>
            <a:r>
              <a:rPr lang="en-GB">
                <a:latin typeface="Aptos"/>
              </a:rPr>
              <a:t>GP practices will be required to engage with support from ICBs in circumstances where unwarranted variation has been identified by the commissioner in contractor performance, and/or the practice is at risk of contractual breach  </a:t>
            </a:r>
          </a:p>
        </p:txBody>
      </p:sp>
      <p:sp>
        <p:nvSpPr>
          <p:cNvPr id="4" name="Date Placeholder 3">
            <a:extLst>
              <a:ext uri="{FF2B5EF4-FFF2-40B4-BE49-F238E27FC236}">
                <a16:creationId xmlns:a16="http://schemas.microsoft.com/office/drawing/2014/main" id="{13E8F1D2-6B73-E887-3EAA-937F8FFE079C}"/>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B466B06D-181D-304E-18DF-D8D88510E14E}"/>
              </a:ext>
            </a:extLst>
          </p:cNvPr>
          <p:cNvSpPr>
            <a:spLocks noGrp="1"/>
          </p:cNvSpPr>
          <p:nvPr>
            <p:ph type="sldNum" sz="quarter" idx="4"/>
          </p:nvPr>
        </p:nvSpPr>
        <p:spPr/>
        <p:txBody>
          <a:bodyPr/>
          <a:lstStyle/>
          <a:p>
            <a:fld id="{E4E00EF0-048C-114D-ADD5-1D5ACA69D45F}" type="slidenum">
              <a:rPr lang="en-GB">
                <a:solidFill>
                  <a:srgbClr val="13316E"/>
                </a:solidFill>
              </a:rPr>
              <a:pPr/>
              <a:t>48</a:t>
            </a:fld>
            <a:endParaRPr lang="en-GB">
              <a:solidFill>
                <a:srgbClr val="13316E"/>
              </a:solidFill>
            </a:endParaRPr>
          </a:p>
        </p:txBody>
      </p:sp>
    </p:spTree>
    <p:extLst>
      <p:ext uri="{BB962C8B-B14F-4D97-AF65-F5344CB8AC3E}">
        <p14:creationId xmlns:p14="http://schemas.microsoft.com/office/powerpoint/2010/main" val="9034377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099F9-07C6-BBAF-B162-4FAA7AB0621B}"/>
              </a:ext>
            </a:extLst>
          </p:cNvPr>
          <p:cNvSpPr>
            <a:spLocks noGrp="1"/>
          </p:cNvSpPr>
          <p:nvPr>
            <p:ph type="title"/>
          </p:nvPr>
        </p:nvSpPr>
        <p:spPr/>
        <p:txBody>
          <a:bodyPr/>
          <a:lstStyle/>
          <a:p>
            <a:r>
              <a:rPr lang="en-GB" b="1">
                <a:latin typeface="Aptos" panose="020B0004020202020204" pitchFamily="34" charset="0"/>
              </a:rPr>
              <a:t>Cannot ask a patient to call back, or make contact on a different day </a:t>
            </a:r>
            <a:br>
              <a:rPr lang="en-GB" b="1">
                <a:latin typeface="Aptos" panose="020B0004020202020204" pitchFamily="34" charset="0"/>
              </a:rPr>
            </a:br>
            <a:br>
              <a:rPr lang="en-GB" b="1">
                <a:latin typeface="Aptos" panose="020B0004020202020204" pitchFamily="34" charset="0"/>
              </a:rPr>
            </a:br>
            <a:endParaRPr lang="en-GB">
              <a:latin typeface="Aptos" panose="020B0004020202020204" pitchFamily="34" charset="0"/>
            </a:endParaRPr>
          </a:p>
        </p:txBody>
      </p:sp>
      <p:sp>
        <p:nvSpPr>
          <p:cNvPr id="3" name="Content Placeholder 2">
            <a:extLst>
              <a:ext uri="{FF2B5EF4-FFF2-40B4-BE49-F238E27FC236}">
                <a16:creationId xmlns:a16="http://schemas.microsoft.com/office/drawing/2014/main" id="{011F7A34-5586-AF39-22D2-8005B53E2B19}"/>
              </a:ext>
            </a:extLst>
          </p:cNvPr>
          <p:cNvSpPr>
            <a:spLocks noGrp="1"/>
          </p:cNvSpPr>
          <p:nvPr>
            <p:ph idx="1"/>
          </p:nvPr>
        </p:nvSpPr>
        <p:spPr>
          <a:xfrm>
            <a:off x="517391" y="1745785"/>
            <a:ext cx="10540077" cy="3978415"/>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sz="3200">
                <a:latin typeface="Aptos"/>
              </a:rPr>
              <a:t>Regulations to be amended to specifically set out the requirement that </a:t>
            </a:r>
            <a:r>
              <a:rPr lang="en-GB" sz="3200" i="1">
                <a:latin typeface="Aptos"/>
              </a:rPr>
              <a:t>'practices must not ask patients to call back, or recontact the practice, on another day'</a:t>
            </a:r>
            <a:endParaRPr lang="en-GB" sz="3200" i="1">
              <a:latin typeface="Aptos"/>
              <a:ea typeface="Calibri"/>
            </a:endParaRPr>
          </a:p>
          <a:p>
            <a:pPr marL="609585" indent="-609585">
              <a:buFont typeface="Calibri" panose="020F0502020204030204" pitchFamily="34" charset="0"/>
              <a:buChar char="‒"/>
            </a:pPr>
            <a:r>
              <a:rPr lang="en-GB" sz="3200">
                <a:latin typeface="Aptos"/>
              </a:rPr>
              <a:t>Removal of the requirement that an </a:t>
            </a:r>
            <a:r>
              <a:rPr lang="en-GB" sz="3200" b="1" i="1">
                <a:latin typeface="Aptos"/>
              </a:rPr>
              <a:t>appropriate response </a:t>
            </a:r>
            <a:r>
              <a:rPr lang="en-GB" sz="3200">
                <a:latin typeface="Aptos"/>
              </a:rPr>
              <a:t>must be provided in the same core hours period, or the next day on which the core hours fall if the contact is made outside core hours – instead will be </a:t>
            </a:r>
            <a:r>
              <a:rPr lang="en-GB" sz="3200" i="1">
                <a:latin typeface="Aptos"/>
              </a:rPr>
              <a:t>'in next working day's core hours'</a:t>
            </a:r>
            <a:endParaRPr lang="en-GB" sz="3200" i="1">
              <a:latin typeface="Aptos"/>
              <a:ea typeface="Calibri"/>
            </a:endParaRPr>
          </a:p>
        </p:txBody>
      </p:sp>
      <p:sp>
        <p:nvSpPr>
          <p:cNvPr id="4" name="Date Placeholder 3">
            <a:extLst>
              <a:ext uri="{FF2B5EF4-FFF2-40B4-BE49-F238E27FC236}">
                <a16:creationId xmlns:a16="http://schemas.microsoft.com/office/drawing/2014/main" id="{BCA61E53-465C-9742-AD1E-4D232E4A6886}"/>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56AE02EC-8205-DE32-D907-6C9AF47DC790}"/>
              </a:ext>
            </a:extLst>
          </p:cNvPr>
          <p:cNvSpPr>
            <a:spLocks noGrp="1"/>
          </p:cNvSpPr>
          <p:nvPr>
            <p:ph type="sldNum" sz="quarter" idx="4"/>
          </p:nvPr>
        </p:nvSpPr>
        <p:spPr/>
        <p:txBody>
          <a:bodyPr/>
          <a:lstStyle/>
          <a:p>
            <a:fld id="{E4E00EF0-048C-114D-ADD5-1D5ACA69D45F}" type="slidenum">
              <a:rPr lang="en-GB">
                <a:solidFill>
                  <a:srgbClr val="13316E"/>
                </a:solidFill>
              </a:rPr>
              <a:pPr/>
              <a:t>49</a:t>
            </a:fld>
            <a:endParaRPr lang="en-GB">
              <a:solidFill>
                <a:srgbClr val="13316E"/>
              </a:solidFill>
            </a:endParaRPr>
          </a:p>
        </p:txBody>
      </p:sp>
    </p:spTree>
    <p:extLst>
      <p:ext uri="{BB962C8B-B14F-4D97-AF65-F5344CB8AC3E}">
        <p14:creationId xmlns:p14="http://schemas.microsoft.com/office/powerpoint/2010/main" val="2565296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B8E348-C184-12E4-0C6D-9915A0725B6D}"/>
            </a:ext>
          </a:extLst>
        </p:cNvPr>
        <p:cNvGrpSpPr/>
        <p:nvPr/>
      </p:nvGrpSpPr>
      <p:grpSpPr>
        <a:xfrm>
          <a:off x="0" y="0"/>
          <a:ext cx="0" cy="0"/>
          <a:chOff x="0" y="0"/>
          <a:chExt cx="0" cy="0"/>
        </a:xfrm>
      </p:grpSpPr>
      <p:sp>
        <p:nvSpPr>
          <p:cNvPr id="10" name="Flowchart: Document 9">
            <a:extLst>
              <a:ext uri="{FF2B5EF4-FFF2-40B4-BE49-F238E27FC236}">
                <a16:creationId xmlns:a16="http://schemas.microsoft.com/office/drawing/2014/main" id="{11CD819F-3AE6-6109-F912-122FCA750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8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FBAEB52-9332-A11C-BFBA-FF1E4FAB2321}"/>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a:solidFill>
                  <a:srgbClr val="FFFFFF"/>
                </a:solidFill>
              </a:rPr>
              <a:t>Our Constituencies</a:t>
            </a:r>
            <a:endParaRPr lang="en-US" sz="3200" kern="1200">
              <a:solidFill>
                <a:srgbClr val="FFFFFF"/>
              </a:solidFill>
              <a:latin typeface="+mj-lt"/>
              <a:ea typeface="+mj-ea"/>
              <a:cs typeface="+mj-cs"/>
            </a:endParaRPr>
          </a:p>
        </p:txBody>
      </p:sp>
      <p:pic>
        <p:nvPicPr>
          <p:cNvPr id="16" name="Content Placeholder 15" descr="A group of blue rectangular boxes with white text&#10;&#10;AI-generated content may be incorrect.">
            <a:extLst>
              <a:ext uri="{FF2B5EF4-FFF2-40B4-BE49-F238E27FC236}">
                <a16:creationId xmlns:a16="http://schemas.microsoft.com/office/drawing/2014/main" id="{27C5A69F-BB40-D440-2CFE-D600865DFCBD}"/>
              </a:ext>
            </a:extLst>
          </p:cNvPr>
          <p:cNvPicPr>
            <a:picLocks noGrp="1" noChangeAspect="1"/>
          </p:cNvPicPr>
          <p:nvPr>
            <p:ph idx="1"/>
          </p:nvPr>
        </p:nvPicPr>
        <p:blipFill>
          <a:blip r:embed="rId2"/>
          <a:stretch>
            <a:fillRect/>
          </a:stretch>
        </p:blipFill>
        <p:spPr>
          <a:xfrm>
            <a:off x="4168815" y="1805482"/>
            <a:ext cx="7500671" cy="3406794"/>
          </a:xfrm>
          <a:prstGeom prst="rect">
            <a:avLst/>
          </a:prstGeom>
        </p:spPr>
      </p:pic>
      <p:pic>
        <p:nvPicPr>
          <p:cNvPr id="3" name="Picture 2">
            <a:extLst>
              <a:ext uri="{FF2B5EF4-FFF2-40B4-BE49-F238E27FC236}">
                <a16:creationId xmlns:a16="http://schemas.microsoft.com/office/drawing/2014/main" id="{18281514-AFCD-868D-A4CB-9D21ADD93EF1}"/>
              </a:ext>
            </a:extLst>
          </p:cNvPr>
          <p:cNvPicPr>
            <a:picLocks noChangeAspect="1"/>
          </p:cNvPicPr>
          <p:nvPr/>
        </p:nvPicPr>
        <p:blipFill>
          <a:blip r:embed="rId3"/>
          <a:stretch>
            <a:fillRect/>
          </a:stretch>
        </p:blipFill>
        <p:spPr>
          <a:xfrm>
            <a:off x="4755282" y="434787"/>
            <a:ext cx="5925377" cy="1066949"/>
          </a:xfrm>
          <a:prstGeom prst="rect">
            <a:avLst/>
          </a:prstGeom>
        </p:spPr>
      </p:pic>
    </p:spTree>
    <p:extLst>
      <p:ext uri="{BB962C8B-B14F-4D97-AF65-F5344CB8AC3E}">
        <p14:creationId xmlns:p14="http://schemas.microsoft.com/office/powerpoint/2010/main" val="12746415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0261E-A525-AF56-2209-DD4B0A41DCC1}"/>
              </a:ext>
            </a:extLst>
          </p:cNvPr>
          <p:cNvSpPr>
            <a:spLocks noGrp="1"/>
          </p:cNvSpPr>
          <p:nvPr>
            <p:ph type="title"/>
          </p:nvPr>
        </p:nvSpPr>
        <p:spPr/>
        <p:txBody>
          <a:bodyPr/>
          <a:lstStyle/>
          <a:p>
            <a:r>
              <a:rPr lang="en-GB" b="1">
                <a:latin typeface="Aptos" panose="020B0004020202020204" pitchFamily="34" charset="0"/>
              </a:rPr>
              <a:t>Same day ‘clinically urgent’ access </a:t>
            </a:r>
            <a:endParaRPr lang="en-GB">
              <a:latin typeface="Aptos" panose="020B0004020202020204" pitchFamily="34" charset="0"/>
            </a:endParaRPr>
          </a:p>
        </p:txBody>
      </p:sp>
      <p:sp>
        <p:nvSpPr>
          <p:cNvPr id="3" name="Content Placeholder 2">
            <a:extLst>
              <a:ext uri="{FF2B5EF4-FFF2-40B4-BE49-F238E27FC236}">
                <a16:creationId xmlns:a16="http://schemas.microsoft.com/office/drawing/2014/main" id="{195DB586-7AC1-DCCA-3A7B-4BA129CACD4F}"/>
              </a:ext>
            </a:extLst>
          </p:cNvPr>
          <p:cNvSpPr>
            <a:spLocks noGrp="1"/>
          </p:cNvSpPr>
          <p:nvPr>
            <p:ph idx="1"/>
          </p:nvPr>
        </p:nvSpPr>
        <p:spPr>
          <a:xfrm>
            <a:off x="500626" y="1354667"/>
            <a:ext cx="9441997" cy="4404167"/>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a:latin typeface="Aptos"/>
              </a:rPr>
              <a:t>It will be made explicit in the GP contract regulations that clinically urgent requests (as defined by the clinical judgment of the GP) must be dealt with on the same day</a:t>
            </a:r>
          </a:p>
          <a:p>
            <a:pPr marL="609585" indent="-609585">
              <a:buFont typeface="Calibri" panose="020F0502020204030204" pitchFamily="34" charset="0"/>
              <a:buChar char="‒"/>
            </a:pPr>
            <a:r>
              <a:rPr lang="en-GB">
                <a:latin typeface="Aptos"/>
              </a:rPr>
              <a:t>The annual GP contract guidance will reiterate that 'clinically urgent requests should receive same day appointments'</a:t>
            </a:r>
          </a:p>
        </p:txBody>
      </p:sp>
      <p:sp>
        <p:nvSpPr>
          <p:cNvPr id="4" name="Date Placeholder 3">
            <a:extLst>
              <a:ext uri="{FF2B5EF4-FFF2-40B4-BE49-F238E27FC236}">
                <a16:creationId xmlns:a16="http://schemas.microsoft.com/office/drawing/2014/main" id="{CB624A98-549A-9665-88FC-709F5A079D9D}"/>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35A7A6EA-34CE-17C8-E848-9F9BCBFA3313}"/>
              </a:ext>
            </a:extLst>
          </p:cNvPr>
          <p:cNvSpPr>
            <a:spLocks noGrp="1"/>
          </p:cNvSpPr>
          <p:nvPr>
            <p:ph type="sldNum" sz="quarter" idx="4"/>
          </p:nvPr>
        </p:nvSpPr>
        <p:spPr/>
        <p:txBody>
          <a:bodyPr/>
          <a:lstStyle/>
          <a:p>
            <a:fld id="{E4E00EF0-048C-114D-ADD5-1D5ACA69D45F}" type="slidenum">
              <a:rPr lang="en-GB">
                <a:solidFill>
                  <a:srgbClr val="13316E"/>
                </a:solidFill>
              </a:rPr>
              <a:pPr/>
              <a:t>50</a:t>
            </a:fld>
            <a:endParaRPr lang="en-GB">
              <a:solidFill>
                <a:srgbClr val="13316E"/>
              </a:solidFill>
            </a:endParaRPr>
          </a:p>
        </p:txBody>
      </p:sp>
    </p:spTree>
    <p:extLst>
      <p:ext uri="{BB962C8B-B14F-4D97-AF65-F5344CB8AC3E}">
        <p14:creationId xmlns:p14="http://schemas.microsoft.com/office/powerpoint/2010/main" val="3105005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5A23E-6D27-D73A-61F1-6E7A089D799E}"/>
              </a:ext>
            </a:extLst>
          </p:cNvPr>
          <p:cNvSpPr>
            <a:spLocks noGrp="1"/>
          </p:cNvSpPr>
          <p:nvPr>
            <p:ph type="title"/>
          </p:nvPr>
        </p:nvSpPr>
        <p:spPr/>
        <p:txBody>
          <a:bodyPr/>
          <a:lstStyle/>
          <a:p>
            <a:r>
              <a:rPr lang="en-GB" b="1">
                <a:latin typeface="Aptos" panose="020B0004020202020204" pitchFamily="34" charset="0"/>
              </a:rPr>
              <a:t>Unlimited access (no online cap)</a:t>
            </a:r>
          </a:p>
        </p:txBody>
      </p:sp>
      <p:sp>
        <p:nvSpPr>
          <p:cNvPr id="3" name="Content Placeholder 2">
            <a:extLst>
              <a:ext uri="{FF2B5EF4-FFF2-40B4-BE49-F238E27FC236}">
                <a16:creationId xmlns:a16="http://schemas.microsoft.com/office/drawing/2014/main" id="{D6A76E0F-1CD8-F394-195F-4B5AD2558905}"/>
              </a:ext>
            </a:extLst>
          </p:cNvPr>
          <p:cNvSpPr>
            <a:spLocks noGrp="1"/>
          </p:cNvSpPr>
          <p:nvPr>
            <p:ph idx="1"/>
          </p:nvPr>
        </p:nvSpPr>
        <p:spPr>
          <a:xfrm>
            <a:off x="517391" y="1387406"/>
            <a:ext cx="10540077" cy="4083188"/>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sz="3200">
                <a:latin typeface="Aptos"/>
              </a:rPr>
              <a:t>An explicit reference will be added to the regulations that GP practices 'must not cap the total number of requests or queries submitted online’ via the software settings</a:t>
            </a:r>
          </a:p>
          <a:p>
            <a:pPr marL="609585" indent="-609585">
              <a:lnSpc>
                <a:spcPct val="100000"/>
              </a:lnSpc>
              <a:spcAft>
                <a:spcPts val="1600"/>
              </a:spcAft>
              <a:buFont typeface="Calibri" panose="020F0502020204030204" pitchFamily="34" charset="0"/>
              <a:buChar char="‒"/>
            </a:pPr>
            <a:r>
              <a:rPr lang="en-GB" sz="3200">
                <a:latin typeface="Aptos"/>
              </a:rPr>
              <a:t>This is 'in addition to the online consultation system being switched on for the duration of core hours'</a:t>
            </a:r>
          </a:p>
          <a:p>
            <a:pPr marL="609585" indent="-609585">
              <a:buFont typeface="Calibri" panose="020F0502020204030204" pitchFamily="34" charset="0"/>
              <a:buChar char="‒"/>
            </a:pPr>
            <a:r>
              <a:rPr lang="en-GB" sz="3200">
                <a:latin typeface="Aptos"/>
              </a:rPr>
              <a:t>Guidance will be published for commissioners and GP practices 'to support implementation of these contractual changes'</a:t>
            </a:r>
          </a:p>
          <a:p>
            <a:endParaRPr lang="en-GB" sz="4267">
              <a:latin typeface="Aptos" panose="020B0004020202020204" pitchFamily="34" charset="0"/>
            </a:endParaRPr>
          </a:p>
        </p:txBody>
      </p:sp>
      <p:sp>
        <p:nvSpPr>
          <p:cNvPr id="4" name="Date Placeholder 3">
            <a:extLst>
              <a:ext uri="{FF2B5EF4-FFF2-40B4-BE49-F238E27FC236}">
                <a16:creationId xmlns:a16="http://schemas.microsoft.com/office/drawing/2014/main" id="{AB68DA94-63F6-8833-1133-15C67A19BC07}"/>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8C25523D-D4B6-37AC-CB0D-BB5A2E5F8392}"/>
              </a:ext>
            </a:extLst>
          </p:cNvPr>
          <p:cNvSpPr>
            <a:spLocks noGrp="1"/>
          </p:cNvSpPr>
          <p:nvPr>
            <p:ph type="sldNum" sz="quarter" idx="4"/>
          </p:nvPr>
        </p:nvSpPr>
        <p:spPr/>
        <p:txBody>
          <a:bodyPr/>
          <a:lstStyle/>
          <a:p>
            <a:fld id="{E4E00EF0-048C-114D-ADD5-1D5ACA69D45F}" type="slidenum">
              <a:rPr lang="en-GB">
                <a:solidFill>
                  <a:srgbClr val="13316E"/>
                </a:solidFill>
              </a:rPr>
              <a:pPr/>
              <a:t>51</a:t>
            </a:fld>
            <a:endParaRPr lang="en-GB">
              <a:solidFill>
                <a:srgbClr val="13316E"/>
              </a:solidFill>
            </a:endParaRPr>
          </a:p>
        </p:txBody>
      </p:sp>
    </p:spTree>
    <p:extLst>
      <p:ext uri="{BB962C8B-B14F-4D97-AF65-F5344CB8AC3E}">
        <p14:creationId xmlns:p14="http://schemas.microsoft.com/office/powerpoint/2010/main" val="11075162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1AFD-8054-B0A7-65F7-CCA66A32A7F1}"/>
              </a:ext>
            </a:extLst>
          </p:cNvPr>
          <p:cNvSpPr>
            <a:spLocks noGrp="1"/>
          </p:cNvSpPr>
          <p:nvPr>
            <p:ph type="title"/>
          </p:nvPr>
        </p:nvSpPr>
        <p:spPr/>
        <p:txBody>
          <a:bodyPr/>
          <a:lstStyle/>
          <a:p>
            <a:r>
              <a:rPr lang="en-GB" b="1">
                <a:latin typeface="Aptos" panose="020B0004020202020204" pitchFamily="34" charset="0"/>
              </a:rPr>
              <a:t>Displaying opening times for all three modes of access </a:t>
            </a:r>
            <a:endParaRPr lang="en-GB">
              <a:latin typeface="Aptos" panose="020B0004020202020204" pitchFamily="34" charset="0"/>
            </a:endParaRPr>
          </a:p>
        </p:txBody>
      </p:sp>
      <p:sp>
        <p:nvSpPr>
          <p:cNvPr id="3" name="Content Placeholder 2">
            <a:extLst>
              <a:ext uri="{FF2B5EF4-FFF2-40B4-BE49-F238E27FC236}">
                <a16:creationId xmlns:a16="http://schemas.microsoft.com/office/drawing/2014/main" id="{A588E486-6A2E-9E0C-642B-0827FE4CC11A}"/>
              </a:ext>
            </a:extLst>
          </p:cNvPr>
          <p:cNvSpPr>
            <a:spLocks noGrp="1"/>
          </p:cNvSpPr>
          <p:nvPr>
            <p:ph idx="1"/>
          </p:nvPr>
        </p:nvSpPr>
        <p:spPr>
          <a:xfrm>
            <a:off x="500625" y="1675646"/>
            <a:ext cx="10556843" cy="4083188"/>
          </a:xfrm>
        </p:spPr>
        <p:txBody>
          <a:bodyPr/>
          <a:lstStyle/>
          <a:p>
            <a:pPr fontAlgn="base">
              <a:lnSpc>
                <a:spcPct val="100000"/>
              </a:lnSpc>
              <a:spcAft>
                <a:spcPts val="1600"/>
              </a:spcAft>
            </a:pPr>
            <a:r>
              <a:rPr lang="en-GB" sz="2933">
                <a:latin typeface="Aptos" panose="020B0004020202020204" pitchFamily="34" charset="0"/>
              </a:rPr>
              <a:t>The Regulations will be updated to make explicit that patients can expect:</a:t>
            </a:r>
          </a:p>
          <a:p>
            <a:pPr marL="609585" indent="-609585" fontAlgn="base">
              <a:lnSpc>
                <a:spcPct val="100000"/>
              </a:lnSpc>
              <a:spcAft>
                <a:spcPts val="1600"/>
              </a:spcAft>
              <a:buFont typeface="Calibri" panose="020F0502020204030204" pitchFamily="34" charset="0"/>
              <a:buChar char="‒"/>
            </a:pPr>
            <a:r>
              <a:rPr lang="en-GB" sz="2933">
                <a:latin typeface="Aptos" panose="020B0004020202020204" pitchFamily="34" charset="0"/>
              </a:rPr>
              <a:t>that opening times information should be provided for phone line and online consultation availability, in addition to walk-in</a:t>
            </a:r>
          </a:p>
          <a:p>
            <a:pPr marL="609585" indent="-609585" fontAlgn="base">
              <a:lnSpc>
                <a:spcPct val="100000"/>
              </a:lnSpc>
              <a:spcAft>
                <a:spcPts val="1600"/>
              </a:spcAft>
              <a:buFont typeface="Calibri" panose="020F0502020204030204" pitchFamily="34" charset="0"/>
              <a:buChar char="‒"/>
            </a:pPr>
            <a:r>
              <a:rPr lang="en-GB" sz="2933">
                <a:latin typeface="Aptos" panose="020B0004020202020204" pitchFamily="34" charset="0"/>
              </a:rPr>
              <a:t>that this information should also be displayed in the surgery, and in the practice leaflet, in addition to the practice website </a:t>
            </a:r>
          </a:p>
          <a:p>
            <a:pPr marL="609585" indent="-609585" fontAlgn="base">
              <a:buFont typeface="Calibri" panose="020F0502020204030204" pitchFamily="34" charset="0"/>
              <a:buChar char="‒"/>
            </a:pPr>
            <a:r>
              <a:rPr lang="en-GB" sz="2933">
                <a:latin typeface="Aptos" panose="020B0004020202020204" pitchFamily="34" charset="0"/>
              </a:rPr>
              <a:t>that the hours displayed for all modes of access must be at least the core hours period (08:00 – 18:30)</a:t>
            </a:r>
          </a:p>
          <a:p>
            <a:endParaRPr lang="en-GB">
              <a:latin typeface="Aptos" panose="020B0004020202020204" pitchFamily="34" charset="0"/>
            </a:endParaRPr>
          </a:p>
        </p:txBody>
      </p:sp>
      <p:sp>
        <p:nvSpPr>
          <p:cNvPr id="4" name="Date Placeholder 3">
            <a:extLst>
              <a:ext uri="{FF2B5EF4-FFF2-40B4-BE49-F238E27FC236}">
                <a16:creationId xmlns:a16="http://schemas.microsoft.com/office/drawing/2014/main" id="{68E0D676-DD80-8C9A-BE31-7FC334A3F411}"/>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1510F900-530C-290A-3912-4DA3361E93ED}"/>
              </a:ext>
            </a:extLst>
          </p:cNvPr>
          <p:cNvSpPr>
            <a:spLocks noGrp="1"/>
          </p:cNvSpPr>
          <p:nvPr>
            <p:ph type="sldNum" sz="quarter" idx="4"/>
          </p:nvPr>
        </p:nvSpPr>
        <p:spPr/>
        <p:txBody>
          <a:bodyPr/>
          <a:lstStyle/>
          <a:p>
            <a:fld id="{E4E00EF0-048C-114D-ADD5-1D5ACA69D45F}" type="slidenum">
              <a:rPr lang="en-GB">
                <a:solidFill>
                  <a:srgbClr val="13316E"/>
                </a:solidFill>
              </a:rPr>
              <a:pPr/>
              <a:t>52</a:t>
            </a:fld>
            <a:endParaRPr lang="en-GB">
              <a:solidFill>
                <a:srgbClr val="13316E"/>
              </a:solidFill>
            </a:endParaRPr>
          </a:p>
        </p:txBody>
      </p:sp>
    </p:spTree>
    <p:extLst>
      <p:ext uri="{BB962C8B-B14F-4D97-AF65-F5344CB8AC3E}">
        <p14:creationId xmlns:p14="http://schemas.microsoft.com/office/powerpoint/2010/main" val="37853940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3F085-E91F-2CCB-79D6-179F0CB1D229}"/>
              </a:ext>
            </a:extLst>
          </p:cNvPr>
          <p:cNvSpPr>
            <a:spLocks noGrp="1"/>
          </p:cNvSpPr>
          <p:nvPr>
            <p:ph type="title"/>
          </p:nvPr>
        </p:nvSpPr>
        <p:spPr/>
        <p:txBody>
          <a:bodyPr/>
          <a:lstStyle/>
          <a:p>
            <a:r>
              <a:rPr lang="en-GB" b="1">
                <a:latin typeface="Aptos" panose="020B0004020202020204" pitchFamily="34" charset="0"/>
              </a:rPr>
              <a:t>Timely access to GP access data to support monitoring</a:t>
            </a:r>
            <a:br>
              <a:rPr lang="en-GB" b="1">
                <a:latin typeface="Aptos" panose="020B0004020202020204" pitchFamily="34" charset="0"/>
              </a:rPr>
            </a:br>
            <a:br>
              <a:rPr lang="en-GB" b="1">
                <a:latin typeface="Aptos" panose="020B0004020202020204" pitchFamily="34" charset="0"/>
              </a:rPr>
            </a:br>
            <a:endParaRPr lang="en-GB">
              <a:latin typeface="Aptos" panose="020B0004020202020204" pitchFamily="34" charset="0"/>
            </a:endParaRPr>
          </a:p>
        </p:txBody>
      </p:sp>
      <p:sp>
        <p:nvSpPr>
          <p:cNvPr id="3" name="Content Placeholder 2">
            <a:extLst>
              <a:ext uri="{FF2B5EF4-FFF2-40B4-BE49-F238E27FC236}">
                <a16:creationId xmlns:a16="http://schemas.microsoft.com/office/drawing/2014/main" id="{BEC5C594-B3BB-45F0-1CD8-2D4AA5E55F28}"/>
              </a:ext>
            </a:extLst>
          </p:cNvPr>
          <p:cNvSpPr>
            <a:spLocks noGrp="1"/>
          </p:cNvSpPr>
          <p:nvPr>
            <p:ph idx="1"/>
          </p:nvPr>
        </p:nvSpPr>
        <p:spPr>
          <a:xfrm>
            <a:off x="500625" y="1877182"/>
            <a:ext cx="10556843" cy="3881652"/>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sz="3467">
                <a:latin typeface="Aptos"/>
              </a:rPr>
              <a:t>The GMS and PMS regs will be amended to enable NHS England to contractually require GP practices to 'provide data and information in relation to online consultation and video consultation services'</a:t>
            </a:r>
          </a:p>
          <a:p>
            <a:pPr marL="609585" indent="-609585">
              <a:buFont typeface="Calibri" panose="020F0502020204030204" pitchFamily="34" charset="0"/>
              <a:buChar char="‒"/>
            </a:pPr>
            <a:r>
              <a:rPr lang="en-GB" sz="3467">
                <a:latin typeface="Aptos"/>
              </a:rPr>
              <a:t>The data 'will be extracted directly via the software suppliers'  </a:t>
            </a:r>
          </a:p>
        </p:txBody>
      </p:sp>
      <p:sp>
        <p:nvSpPr>
          <p:cNvPr id="4" name="Date Placeholder 3">
            <a:extLst>
              <a:ext uri="{FF2B5EF4-FFF2-40B4-BE49-F238E27FC236}">
                <a16:creationId xmlns:a16="http://schemas.microsoft.com/office/drawing/2014/main" id="{DF210D51-D199-D091-1649-EF746E3342D9}"/>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ACF40F50-EBBC-E969-76CE-CDCD17727CC2}"/>
              </a:ext>
            </a:extLst>
          </p:cNvPr>
          <p:cNvSpPr>
            <a:spLocks noGrp="1"/>
          </p:cNvSpPr>
          <p:nvPr>
            <p:ph type="sldNum" sz="quarter" idx="4"/>
          </p:nvPr>
        </p:nvSpPr>
        <p:spPr/>
        <p:txBody>
          <a:bodyPr/>
          <a:lstStyle/>
          <a:p>
            <a:fld id="{E4E00EF0-048C-114D-ADD5-1D5ACA69D45F}" type="slidenum">
              <a:rPr lang="en-GB">
                <a:solidFill>
                  <a:srgbClr val="13316E"/>
                </a:solidFill>
              </a:rPr>
              <a:pPr/>
              <a:t>53</a:t>
            </a:fld>
            <a:endParaRPr lang="en-GB">
              <a:solidFill>
                <a:srgbClr val="13316E"/>
              </a:solidFill>
            </a:endParaRPr>
          </a:p>
        </p:txBody>
      </p:sp>
    </p:spTree>
    <p:extLst>
      <p:ext uri="{BB962C8B-B14F-4D97-AF65-F5344CB8AC3E}">
        <p14:creationId xmlns:p14="http://schemas.microsoft.com/office/powerpoint/2010/main" val="30164969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24DEB-1734-E01D-B71E-2CB3151A4D82}"/>
              </a:ext>
            </a:extLst>
          </p:cNvPr>
          <p:cNvSpPr>
            <a:spLocks noGrp="1"/>
          </p:cNvSpPr>
          <p:nvPr>
            <p:ph type="title"/>
          </p:nvPr>
        </p:nvSpPr>
        <p:spPr/>
        <p:txBody>
          <a:bodyPr/>
          <a:lstStyle/>
          <a:p>
            <a:r>
              <a:rPr lang="en-GB" b="1">
                <a:latin typeface="Aptos" panose="020B0004020202020204" pitchFamily="34" charset="0"/>
              </a:rPr>
              <a:t>Sub-contracting</a:t>
            </a:r>
          </a:p>
        </p:txBody>
      </p:sp>
      <p:sp>
        <p:nvSpPr>
          <p:cNvPr id="3" name="Content Placeholder 2">
            <a:extLst>
              <a:ext uri="{FF2B5EF4-FFF2-40B4-BE49-F238E27FC236}">
                <a16:creationId xmlns:a16="http://schemas.microsoft.com/office/drawing/2014/main" id="{ABF98881-6690-704F-2A0D-1A974FFD84F4}"/>
              </a:ext>
            </a:extLst>
          </p:cNvPr>
          <p:cNvSpPr>
            <a:spLocks noGrp="1"/>
          </p:cNvSpPr>
          <p:nvPr>
            <p:ph idx="1"/>
          </p:nvPr>
        </p:nvSpPr>
        <p:spPr>
          <a:xfrm>
            <a:off x="517391" y="1387406"/>
            <a:ext cx="10540077" cy="4083188"/>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sz="3600">
                <a:latin typeface="Aptos"/>
              </a:rPr>
              <a:t>Amendment of the PMS regulations to align with the GMS Regulations </a:t>
            </a:r>
            <a:endParaRPr lang="en-US" sz="3600"/>
          </a:p>
          <a:p>
            <a:pPr marL="609585" indent="-609585">
              <a:lnSpc>
                <a:spcPct val="100000"/>
              </a:lnSpc>
              <a:spcAft>
                <a:spcPts val="1600"/>
              </a:spcAft>
              <a:buFont typeface="Calibri" panose="020F0502020204030204" pitchFamily="34" charset="0"/>
              <a:buChar char="‒"/>
            </a:pPr>
            <a:r>
              <a:rPr lang="en-GB" sz="3600">
                <a:latin typeface="Aptos"/>
              </a:rPr>
              <a:t>Alignment gives commissioners the same powers to object to sub-contracting as in the GMS contract</a:t>
            </a:r>
            <a:endParaRPr lang="en-GB" sz="3600"/>
          </a:p>
          <a:p>
            <a:pPr marL="609585" indent="-609585">
              <a:buFont typeface="Calibri" panose="020F0502020204030204" pitchFamily="34" charset="0"/>
              <a:buChar char="‒"/>
            </a:pPr>
            <a:r>
              <a:rPr lang="en-GB" sz="3600">
                <a:latin typeface="Aptos"/>
              </a:rPr>
              <a:t>Guidance will be drafted 'to support commissioners to enforce the current provisions (in GMS) where existing sub-contracting arrangements are in place’</a:t>
            </a:r>
          </a:p>
        </p:txBody>
      </p:sp>
      <p:sp>
        <p:nvSpPr>
          <p:cNvPr id="4" name="Date Placeholder 3">
            <a:extLst>
              <a:ext uri="{FF2B5EF4-FFF2-40B4-BE49-F238E27FC236}">
                <a16:creationId xmlns:a16="http://schemas.microsoft.com/office/drawing/2014/main" id="{17A9E686-7E41-6923-8AF2-F32F56CCAEA1}"/>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4934D7CD-8B89-CBE1-1E6B-C2C21D46C1D3}"/>
              </a:ext>
            </a:extLst>
          </p:cNvPr>
          <p:cNvSpPr>
            <a:spLocks noGrp="1"/>
          </p:cNvSpPr>
          <p:nvPr>
            <p:ph type="sldNum" sz="quarter" idx="4"/>
          </p:nvPr>
        </p:nvSpPr>
        <p:spPr/>
        <p:txBody>
          <a:bodyPr/>
          <a:lstStyle/>
          <a:p>
            <a:fld id="{E4E00EF0-048C-114D-ADD5-1D5ACA69D45F}" type="slidenum">
              <a:rPr lang="en-GB">
                <a:solidFill>
                  <a:srgbClr val="13316E"/>
                </a:solidFill>
              </a:rPr>
              <a:pPr/>
              <a:t>54</a:t>
            </a:fld>
            <a:endParaRPr lang="en-GB">
              <a:solidFill>
                <a:srgbClr val="13316E"/>
              </a:solidFill>
            </a:endParaRPr>
          </a:p>
        </p:txBody>
      </p:sp>
    </p:spTree>
    <p:extLst>
      <p:ext uri="{BB962C8B-B14F-4D97-AF65-F5344CB8AC3E}">
        <p14:creationId xmlns:p14="http://schemas.microsoft.com/office/powerpoint/2010/main" val="3488280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3245-A403-C22C-E7F4-2CC07FE7EA83}"/>
              </a:ext>
            </a:extLst>
          </p:cNvPr>
          <p:cNvSpPr>
            <a:spLocks noGrp="1"/>
          </p:cNvSpPr>
          <p:nvPr>
            <p:ph type="title"/>
          </p:nvPr>
        </p:nvSpPr>
        <p:spPr/>
        <p:txBody>
          <a:bodyPr/>
          <a:lstStyle/>
          <a:p>
            <a:r>
              <a:rPr lang="en-GB" b="1">
                <a:latin typeface="Aptos" panose="020B0004020202020204" pitchFamily="34" charset="0"/>
              </a:rPr>
              <a:t>Continuity of care</a:t>
            </a:r>
          </a:p>
        </p:txBody>
      </p:sp>
      <p:sp>
        <p:nvSpPr>
          <p:cNvPr id="3" name="Content Placeholder 2">
            <a:extLst>
              <a:ext uri="{FF2B5EF4-FFF2-40B4-BE49-F238E27FC236}">
                <a16:creationId xmlns:a16="http://schemas.microsoft.com/office/drawing/2014/main" id="{A33F5516-6149-70A9-7AD4-B652A1E36664}"/>
              </a:ext>
            </a:extLst>
          </p:cNvPr>
          <p:cNvSpPr>
            <a:spLocks noGrp="1"/>
          </p:cNvSpPr>
          <p:nvPr>
            <p:ph idx="1"/>
          </p:nvPr>
        </p:nvSpPr>
        <p:spPr>
          <a:xfrm>
            <a:off x="500625" y="1094318"/>
            <a:ext cx="10556843" cy="4664516"/>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sz="3333">
                <a:latin typeface="Aptos"/>
              </a:rPr>
              <a:t>The existing CAIP incentive will become a core contractual Network Contract DES requirement for PCNs to risk stratify their patients in accordance with need, including to identify those that would benefit from continuity of care</a:t>
            </a:r>
          </a:p>
          <a:p>
            <a:pPr marL="609585" indent="-609585">
              <a:buFont typeface="Calibri" panose="020F0502020204030204" pitchFamily="34" charset="0"/>
              <a:buChar char="‒"/>
            </a:pPr>
            <a:r>
              <a:rPr lang="en-GB" sz="3333">
                <a:latin typeface="Aptos"/>
              </a:rPr>
              <a:t>The entirety of the Capacity and Access Payment funding (including the £292m currently made available to support delivery of this ask in CAIP) to be repurposed in 2026/27 for additional practice-level GP capacity</a:t>
            </a:r>
          </a:p>
        </p:txBody>
      </p:sp>
      <p:sp>
        <p:nvSpPr>
          <p:cNvPr id="4" name="Date Placeholder 3">
            <a:extLst>
              <a:ext uri="{FF2B5EF4-FFF2-40B4-BE49-F238E27FC236}">
                <a16:creationId xmlns:a16="http://schemas.microsoft.com/office/drawing/2014/main" id="{854582DC-104F-DFA4-99E0-6D03C722BA37}"/>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6B69B07C-10FC-50B7-F8AC-F39FA82C92A5}"/>
              </a:ext>
            </a:extLst>
          </p:cNvPr>
          <p:cNvSpPr>
            <a:spLocks noGrp="1"/>
          </p:cNvSpPr>
          <p:nvPr>
            <p:ph type="sldNum" sz="quarter" idx="4"/>
          </p:nvPr>
        </p:nvSpPr>
        <p:spPr/>
        <p:txBody>
          <a:bodyPr/>
          <a:lstStyle/>
          <a:p>
            <a:fld id="{E4E00EF0-048C-114D-ADD5-1D5ACA69D45F}" type="slidenum">
              <a:rPr lang="en-GB">
                <a:solidFill>
                  <a:srgbClr val="13316E"/>
                </a:solidFill>
              </a:rPr>
              <a:pPr/>
              <a:t>55</a:t>
            </a:fld>
            <a:endParaRPr lang="en-GB">
              <a:solidFill>
                <a:srgbClr val="13316E"/>
              </a:solidFill>
            </a:endParaRPr>
          </a:p>
        </p:txBody>
      </p:sp>
    </p:spTree>
    <p:extLst>
      <p:ext uri="{BB962C8B-B14F-4D97-AF65-F5344CB8AC3E}">
        <p14:creationId xmlns:p14="http://schemas.microsoft.com/office/powerpoint/2010/main" val="17401638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56708-21EE-2990-0B42-0D57ECD5982E}"/>
              </a:ext>
            </a:extLst>
          </p:cNvPr>
          <p:cNvSpPr>
            <a:spLocks noGrp="1"/>
          </p:cNvSpPr>
          <p:nvPr>
            <p:ph type="title"/>
          </p:nvPr>
        </p:nvSpPr>
        <p:spPr/>
        <p:txBody>
          <a:bodyPr/>
          <a:lstStyle/>
          <a:p>
            <a:r>
              <a:rPr lang="en-GB" b="1">
                <a:latin typeface="Aptos" panose="020B0004020202020204" pitchFamily="34" charset="0"/>
              </a:rPr>
              <a:t>PCN Cancer requirements</a:t>
            </a:r>
          </a:p>
        </p:txBody>
      </p:sp>
      <p:sp>
        <p:nvSpPr>
          <p:cNvPr id="3" name="Content Placeholder 2">
            <a:extLst>
              <a:ext uri="{FF2B5EF4-FFF2-40B4-BE49-F238E27FC236}">
                <a16:creationId xmlns:a16="http://schemas.microsoft.com/office/drawing/2014/main" id="{7425C8BC-45ED-5EF1-4F28-9A4B132755FA}"/>
              </a:ext>
            </a:extLst>
          </p:cNvPr>
          <p:cNvSpPr>
            <a:spLocks noGrp="1"/>
          </p:cNvSpPr>
          <p:nvPr>
            <p:ph idx="1"/>
          </p:nvPr>
        </p:nvSpPr>
        <p:spPr>
          <a:xfrm>
            <a:off x="500625" y="1315963"/>
            <a:ext cx="10556843" cy="4442872"/>
          </a:xfrm>
        </p:spPr>
        <p:txBody>
          <a:bodyPr vert="horz" lIns="0" tIns="0" rIns="0" bIns="0" rtlCol="0" anchor="t">
            <a:noAutofit/>
          </a:bodyPr>
          <a:lstStyle/>
          <a:p>
            <a:pPr>
              <a:lnSpc>
                <a:spcPct val="100000"/>
              </a:lnSpc>
              <a:spcAft>
                <a:spcPts val="1600"/>
              </a:spcAft>
            </a:pPr>
            <a:r>
              <a:rPr lang="en-GB" sz="3200">
                <a:latin typeface="Aptos"/>
              </a:rPr>
              <a:t>Expansion of the current wording to provide further clarity for PCNs on what they are expected to deliver</a:t>
            </a:r>
          </a:p>
          <a:p>
            <a:pPr>
              <a:lnSpc>
                <a:spcPct val="100000"/>
              </a:lnSpc>
              <a:spcAft>
                <a:spcPts val="1600"/>
              </a:spcAft>
            </a:pPr>
            <a:r>
              <a:rPr lang="en-GB" sz="3200">
                <a:latin typeface="Aptos"/>
              </a:rPr>
              <a:t>The changes are proposed to aid PCNs in: </a:t>
            </a:r>
          </a:p>
          <a:p>
            <a:pPr marL="609585" indent="-609585">
              <a:lnSpc>
                <a:spcPct val="100000"/>
              </a:lnSpc>
              <a:spcAft>
                <a:spcPts val="1600"/>
              </a:spcAft>
              <a:buFont typeface="Calibri" panose="020F0502020204030204" pitchFamily="34" charset="0"/>
              <a:buChar char="‒"/>
            </a:pPr>
            <a:r>
              <a:rPr lang="en-GB" sz="3200">
                <a:latin typeface="Aptos"/>
              </a:rPr>
              <a:t>delivering the requirements of the contract </a:t>
            </a:r>
          </a:p>
          <a:p>
            <a:pPr marL="609585" indent="-609585">
              <a:lnSpc>
                <a:spcPct val="100000"/>
              </a:lnSpc>
              <a:spcAft>
                <a:spcPts val="1600"/>
              </a:spcAft>
              <a:buFont typeface="Calibri" panose="020F0502020204030204" pitchFamily="34" charset="0"/>
              <a:buChar char="‒"/>
            </a:pPr>
            <a:r>
              <a:rPr lang="en-GB" sz="3200">
                <a:latin typeface="Aptos"/>
              </a:rPr>
              <a:t>improving the quality of cancer referrals and early diagnosis rates</a:t>
            </a:r>
          </a:p>
          <a:p>
            <a:pPr marL="609585" indent="-609585">
              <a:buFont typeface="Calibri" panose="020F0502020204030204" pitchFamily="34" charset="0"/>
              <a:buChar char="‒"/>
            </a:pPr>
            <a:r>
              <a:rPr lang="en-GB" sz="3200">
                <a:latin typeface="Aptos"/>
              </a:rPr>
              <a:t>improving uptake of non-cancer screening programmes </a:t>
            </a:r>
            <a:r>
              <a:rPr lang="en-GB" sz="4800">
                <a:latin typeface="Aptos"/>
              </a:rPr>
              <a:t> </a:t>
            </a:r>
          </a:p>
        </p:txBody>
      </p:sp>
      <p:sp>
        <p:nvSpPr>
          <p:cNvPr id="4" name="Date Placeholder 3">
            <a:extLst>
              <a:ext uri="{FF2B5EF4-FFF2-40B4-BE49-F238E27FC236}">
                <a16:creationId xmlns:a16="http://schemas.microsoft.com/office/drawing/2014/main" id="{2ECC5419-69AC-2F61-2EB0-045EDBF18CEC}"/>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9147D2ED-BCEE-8C0E-148A-D3412FD25D5E}"/>
              </a:ext>
            </a:extLst>
          </p:cNvPr>
          <p:cNvSpPr>
            <a:spLocks noGrp="1"/>
          </p:cNvSpPr>
          <p:nvPr>
            <p:ph type="sldNum" sz="quarter" idx="4"/>
          </p:nvPr>
        </p:nvSpPr>
        <p:spPr/>
        <p:txBody>
          <a:bodyPr/>
          <a:lstStyle/>
          <a:p>
            <a:fld id="{E4E00EF0-048C-114D-ADD5-1D5ACA69D45F}" type="slidenum">
              <a:rPr lang="en-GB">
                <a:solidFill>
                  <a:srgbClr val="13316E"/>
                </a:solidFill>
              </a:rPr>
              <a:pPr/>
              <a:t>56</a:t>
            </a:fld>
            <a:endParaRPr lang="en-GB">
              <a:solidFill>
                <a:srgbClr val="13316E"/>
              </a:solidFill>
            </a:endParaRPr>
          </a:p>
        </p:txBody>
      </p:sp>
    </p:spTree>
    <p:extLst>
      <p:ext uri="{BB962C8B-B14F-4D97-AF65-F5344CB8AC3E}">
        <p14:creationId xmlns:p14="http://schemas.microsoft.com/office/powerpoint/2010/main" val="32098558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0151-FFEC-F64F-E8C7-E5C146FC4083}"/>
              </a:ext>
            </a:extLst>
          </p:cNvPr>
          <p:cNvSpPr>
            <a:spLocks noGrp="1"/>
          </p:cNvSpPr>
          <p:nvPr>
            <p:ph type="title"/>
          </p:nvPr>
        </p:nvSpPr>
        <p:spPr/>
        <p:txBody>
          <a:bodyPr/>
          <a:lstStyle/>
          <a:p>
            <a:r>
              <a:rPr lang="en-GB" b="1">
                <a:latin typeface="Aptos" panose="020B0004020202020204" pitchFamily="34" charset="0"/>
              </a:rPr>
              <a:t>PCN vaccination collaboration</a:t>
            </a:r>
          </a:p>
        </p:txBody>
      </p:sp>
      <p:sp>
        <p:nvSpPr>
          <p:cNvPr id="3" name="Content Placeholder 2">
            <a:extLst>
              <a:ext uri="{FF2B5EF4-FFF2-40B4-BE49-F238E27FC236}">
                <a16:creationId xmlns:a16="http://schemas.microsoft.com/office/drawing/2014/main" id="{C8011BCB-7998-ECD4-B0CF-7EC3D7A56EB4}"/>
              </a:ext>
            </a:extLst>
          </p:cNvPr>
          <p:cNvSpPr>
            <a:spLocks noGrp="1"/>
          </p:cNvSpPr>
          <p:nvPr>
            <p:ph idx="1"/>
          </p:nvPr>
        </p:nvSpPr>
        <p:spPr>
          <a:xfrm>
            <a:off x="500625" y="1315963"/>
            <a:ext cx="10556843" cy="4442872"/>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a:latin typeface="Aptos"/>
              </a:rPr>
              <a:t>Proposal to enable practices to voluntarily collaborate for flu and COVID-19 vaccinations under the Network Contract DES</a:t>
            </a:r>
            <a:endParaRPr lang="en-GB">
              <a:latin typeface="Aptos"/>
              <a:ea typeface="Calibri"/>
            </a:endParaRPr>
          </a:p>
          <a:p>
            <a:pPr marL="609585" indent="-609585">
              <a:buFont typeface="Calibri" panose="020F0502020204030204" pitchFamily="34" charset="0"/>
              <a:buChar char="‒"/>
            </a:pPr>
            <a:r>
              <a:rPr lang="en-GB">
                <a:latin typeface="Aptos"/>
              </a:rPr>
              <a:t>This will happen by retiring separate collaboration agreements and removing existing exclusions from the Mandatory Network Agreement, aligning with the move to practice-level delivery in 2026/27</a:t>
            </a:r>
          </a:p>
        </p:txBody>
      </p:sp>
      <p:sp>
        <p:nvSpPr>
          <p:cNvPr id="4" name="Date Placeholder 3">
            <a:extLst>
              <a:ext uri="{FF2B5EF4-FFF2-40B4-BE49-F238E27FC236}">
                <a16:creationId xmlns:a16="http://schemas.microsoft.com/office/drawing/2014/main" id="{6B89082C-C761-4698-1C90-6822F4F4DCC4}"/>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7D5C5CF1-B1F2-D38C-2C37-3F3925AEDC25}"/>
              </a:ext>
            </a:extLst>
          </p:cNvPr>
          <p:cNvSpPr>
            <a:spLocks noGrp="1"/>
          </p:cNvSpPr>
          <p:nvPr>
            <p:ph type="sldNum" sz="quarter" idx="4"/>
          </p:nvPr>
        </p:nvSpPr>
        <p:spPr/>
        <p:txBody>
          <a:bodyPr/>
          <a:lstStyle/>
          <a:p>
            <a:fld id="{E4E00EF0-048C-114D-ADD5-1D5ACA69D45F}" type="slidenum">
              <a:rPr lang="en-GB">
                <a:solidFill>
                  <a:srgbClr val="13316E"/>
                </a:solidFill>
              </a:rPr>
              <a:pPr/>
              <a:t>57</a:t>
            </a:fld>
            <a:endParaRPr lang="en-GB">
              <a:solidFill>
                <a:srgbClr val="13316E"/>
              </a:solidFill>
            </a:endParaRPr>
          </a:p>
        </p:txBody>
      </p:sp>
    </p:spTree>
    <p:extLst>
      <p:ext uri="{BB962C8B-B14F-4D97-AF65-F5344CB8AC3E}">
        <p14:creationId xmlns:p14="http://schemas.microsoft.com/office/powerpoint/2010/main" val="31559576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B36FB-A366-933C-6684-B96F64E1727A}"/>
              </a:ext>
            </a:extLst>
          </p:cNvPr>
          <p:cNvSpPr>
            <a:spLocks noGrp="1"/>
          </p:cNvSpPr>
          <p:nvPr>
            <p:ph type="title"/>
          </p:nvPr>
        </p:nvSpPr>
        <p:spPr/>
        <p:txBody>
          <a:bodyPr/>
          <a:lstStyle/>
          <a:p>
            <a:r>
              <a:rPr lang="en-GB" b="1">
                <a:latin typeface="Aptos" panose="020B0004020202020204" pitchFamily="34" charset="0"/>
              </a:rPr>
              <a:t>PCNs to collaborate with ICBs on neighbourhoods</a:t>
            </a:r>
            <a:endParaRPr lang="en-GB">
              <a:latin typeface="Aptos" panose="020B0004020202020204" pitchFamily="34" charset="0"/>
            </a:endParaRPr>
          </a:p>
        </p:txBody>
      </p:sp>
      <p:sp>
        <p:nvSpPr>
          <p:cNvPr id="3" name="Content Placeholder 2">
            <a:extLst>
              <a:ext uri="{FF2B5EF4-FFF2-40B4-BE49-F238E27FC236}">
                <a16:creationId xmlns:a16="http://schemas.microsoft.com/office/drawing/2014/main" id="{A953A87E-3915-7561-5097-2EBDA9E3B4A5}"/>
              </a:ext>
            </a:extLst>
          </p:cNvPr>
          <p:cNvSpPr>
            <a:spLocks noGrp="1"/>
          </p:cNvSpPr>
          <p:nvPr>
            <p:ph idx="1"/>
          </p:nvPr>
        </p:nvSpPr>
        <p:spPr>
          <a:xfrm>
            <a:off x="512532" y="1809448"/>
            <a:ext cx="10544936" cy="3663635"/>
          </a:xfrm>
        </p:spPr>
        <p:txBody>
          <a:bodyPr vert="horz" lIns="0" tIns="0" rIns="0" bIns="0" rtlCol="0" anchor="t">
            <a:noAutofit/>
          </a:bodyPr>
          <a:lstStyle/>
          <a:p>
            <a:pPr marL="609585" indent="-609585">
              <a:lnSpc>
                <a:spcPct val="100000"/>
              </a:lnSpc>
              <a:spcAft>
                <a:spcPts val="1600"/>
              </a:spcAft>
              <a:buFont typeface="Calibri" panose="020F0502020204030204" pitchFamily="34" charset="0"/>
              <a:buChar char="‒"/>
            </a:pPr>
            <a:r>
              <a:rPr lang="en-GB" sz="3200">
                <a:latin typeface="Aptos"/>
              </a:rPr>
              <a:t>New requirement in the Network Contract DES specification to explicitly require that 'PCNs </a:t>
            </a:r>
            <a:r>
              <a:rPr lang="en-GB" sz="3200" b="1">
                <a:latin typeface="Aptos"/>
              </a:rPr>
              <a:t>must</a:t>
            </a:r>
            <a:r>
              <a:rPr lang="en-GB" sz="3200">
                <a:latin typeface="Aptos"/>
              </a:rPr>
              <a:t> work collaboratively with the ICB to achieve greater alignment between the PCN registered list and the neighbourhood'</a:t>
            </a:r>
            <a:endParaRPr lang="en-GB" sz="3200">
              <a:latin typeface="Aptos"/>
              <a:ea typeface="Calibri"/>
            </a:endParaRPr>
          </a:p>
          <a:p>
            <a:pPr marL="609585" indent="-609585">
              <a:buFont typeface="Calibri" panose="020F0502020204030204" pitchFamily="34" charset="0"/>
              <a:buChar char="‒"/>
            </a:pPr>
            <a:r>
              <a:rPr lang="en-GB" sz="3200">
                <a:latin typeface="Aptos"/>
                <a:ea typeface="Calibri"/>
              </a:rPr>
              <a:t>‘This change is not intended to signal widespread reconfiguration of PCNs, it will apply only in limited circumstances and is a safety net where existing arrangements clearly do not reflect local communities’</a:t>
            </a:r>
          </a:p>
        </p:txBody>
      </p:sp>
      <p:sp>
        <p:nvSpPr>
          <p:cNvPr id="4" name="Date Placeholder 3">
            <a:extLst>
              <a:ext uri="{FF2B5EF4-FFF2-40B4-BE49-F238E27FC236}">
                <a16:creationId xmlns:a16="http://schemas.microsoft.com/office/drawing/2014/main" id="{6625EBD3-AE78-A601-50A3-D3574BD87A66}"/>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37797B3F-7665-6310-FB0D-99D76D738D00}"/>
              </a:ext>
            </a:extLst>
          </p:cNvPr>
          <p:cNvSpPr>
            <a:spLocks noGrp="1"/>
          </p:cNvSpPr>
          <p:nvPr>
            <p:ph type="sldNum" sz="quarter" idx="4"/>
          </p:nvPr>
        </p:nvSpPr>
        <p:spPr/>
        <p:txBody>
          <a:bodyPr/>
          <a:lstStyle/>
          <a:p>
            <a:fld id="{E4E00EF0-048C-114D-ADD5-1D5ACA69D45F}" type="slidenum">
              <a:rPr lang="en-GB">
                <a:solidFill>
                  <a:srgbClr val="13316E"/>
                </a:solidFill>
              </a:rPr>
              <a:pPr/>
              <a:t>58</a:t>
            </a:fld>
            <a:endParaRPr lang="en-GB">
              <a:solidFill>
                <a:srgbClr val="13316E"/>
              </a:solidFill>
            </a:endParaRPr>
          </a:p>
        </p:txBody>
      </p:sp>
    </p:spTree>
    <p:extLst>
      <p:ext uri="{BB962C8B-B14F-4D97-AF65-F5344CB8AC3E}">
        <p14:creationId xmlns:p14="http://schemas.microsoft.com/office/powerpoint/2010/main" val="29651645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A2B7A-46E4-41EF-3BB6-8E4789C37D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98068E-A6BF-9A19-41E1-BEE528E65998}"/>
              </a:ext>
            </a:extLst>
          </p:cNvPr>
          <p:cNvSpPr>
            <a:spLocks noGrp="1"/>
          </p:cNvSpPr>
          <p:nvPr>
            <p:ph type="title"/>
          </p:nvPr>
        </p:nvSpPr>
        <p:spPr/>
        <p:txBody>
          <a:bodyPr/>
          <a:lstStyle/>
          <a:p>
            <a:r>
              <a:rPr lang="en-GB" b="1">
                <a:latin typeface="Aptos"/>
              </a:rPr>
              <a:t>In </a:t>
            </a:r>
            <a:r>
              <a:rPr lang="en-GB" b="1">
                <a:latin typeface="Aptos"/>
                <a:ea typeface="Calibri Light"/>
                <a:cs typeface="Calibri Light"/>
              </a:rPr>
              <a:t>summary (1)</a:t>
            </a:r>
            <a:endParaRPr lang="en-US" b="1">
              <a:latin typeface="Aptos"/>
            </a:endParaRPr>
          </a:p>
        </p:txBody>
      </p:sp>
      <p:sp>
        <p:nvSpPr>
          <p:cNvPr id="4" name="Date Placeholder 3">
            <a:extLst>
              <a:ext uri="{FF2B5EF4-FFF2-40B4-BE49-F238E27FC236}">
                <a16:creationId xmlns:a16="http://schemas.microsoft.com/office/drawing/2014/main" id="{5C6EC831-CB9C-1C8F-2E9C-946386D85B14}"/>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376B2BF2-8C12-B4C4-4EC8-72369083878F}"/>
              </a:ext>
            </a:extLst>
          </p:cNvPr>
          <p:cNvSpPr>
            <a:spLocks noGrp="1"/>
          </p:cNvSpPr>
          <p:nvPr>
            <p:ph type="sldNum" sz="quarter" idx="4"/>
          </p:nvPr>
        </p:nvSpPr>
        <p:spPr/>
        <p:txBody>
          <a:bodyPr/>
          <a:lstStyle/>
          <a:p>
            <a:fld id="{E4E00EF0-048C-114D-ADD5-1D5ACA69D45F}" type="slidenum">
              <a:rPr lang="en-GB">
                <a:solidFill>
                  <a:srgbClr val="13316E"/>
                </a:solidFill>
              </a:rPr>
              <a:pPr/>
              <a:t>59</a:t>
            </a:fld>
            <a:endParaRPr lang="en-GB">
              <a:solidFill>
                <a:srgbClr val="13316E"/>
              </a:solidFill>
            </a:endParaRPr>
          </a:p>
        </p:txBody>
      </p:sp>
      <p:sp>
        <p:nvSpPr>
          <p:cNvPr id="9" name="Content Placeholder 2">
            <a:extLst>
              <a:ext uri="{FF2B5EF4-FFF2-40B4-BE49-F238E27FC236}">
                <a16:creationId xmlns:a16="http://schemas.microsoft.com/office/drawing/2014/main" id="{FB35792E-F3D3-0941-E20E-EE201599A7BF}"/>
              </a:ext>
            </a:extLst>
          </p:cNvPr>
          <p:cNvSpPr txBox="1">
            <a:spLocks/>
          </p:cNvSpPr>
          <p:nvPr/>
        </p:nvSpPr>
        <p:spPr>
          <a:xfrm>
            <a:off x="448135" y="1268141"/>
            <a:ext cx="11050375" cy="4933703"/>
          </a:xfrm>
          <a:prstGeom prst="rect">
            <a:avLst/>
          </a:prstGeom>
        </p:spPr>
        <p:txBody>
          <a:bodyPr vert="horz" lIns="0" tIns="0" rIns="0" bIns="0" rtlCol="0">
            <a:noAutofit/>
          </a:bodyPr>
          <a:lstStyle>
            <a:lvl1pPr marL="0" indent="0" algn="l" defTabSz="457200" rtl="0" eaLnBrk="1" latinLnBrk="0" hangingPunct="1">
              <a:lnSpc>
                <a:spcPct val="80000"/>
              </a:lnSpc>
              <a:spcBef>
                <a:spcPts val="0"/>
              </a:spcBef>
              <a:spcAft>
                <a:spcPts val="600"/>
              </a:spcAft>
              <a:buFont typeface="Arial"/>
              <a:buNone/>
              <a:defRPr sz="2800" kern="1200" spc="-20">
                <a:solidFill>
                  <a:schemeClr val="tx1"/>
                </a:solidFill>
                <a:latin typeface="Calibri"/>
                <a:ea typeface="+mn-ea"/>
                <a:cs typeface="Calibri"/>
              </a:defRPr>
            </a:lvl1pPr>
            <a:lvl2pPr marL="0" indent="0" algn="l" defTabSz="457200" rtl="0" eaLnBrk="1" latinLnBrk="0" hangingPunct="1">
              <a:lnSpc>
                <a:spcPct val="80000"/>
              </a:lnSpc>
              <a:spcBef>
                <a:spcPts val="0"/>
              </a:spcBef>
              <a:spcAft>
                <a:spcPts val="600"/>
              </a:spcAft>
              <a:buFont typeface="Arial"/>
              <a:buNone/>
              <a:defRPr sz="2400" kern="1200" spc="-20">
                <a:solidFill>
                  <a:schemeClr val="tx2"/>
                </a:solidFill>
                <a:latin typeface="Calibri"/>
                <a:ea typeface="+mn-ea"/>
                <a:cs typeface="Calibri"/>
              </a:defRPr>
            </a:lvl2pPr>
            <a:lvl3pPr marL="233363" indent="-233363" algn="l" defTabSz="457200" rtl="0" eaLnBrk="1" latinLnBrk="0" hangingPunct="1">
              <a:lnSpc>
                <a:spcPct val="80000"/>
              </a:lnSpc>
              <a:spcBef>
                <a:spcPts val="0"/>
              </a:spcBef>
              <a:spcAft>
                <a:spcPts val="600"/>
              </a:spcAft>
              <a:buFont typeface="Lucida Grande"/>
              <a:buChar char="–"/>
              <a:tabLst/>
              <a:defRPr sz="2000" kern="1200" spc="-20">
                <a:solidFill>
                  <a:schemeClr val="tx2"/>
                </a:solidFill>
                <a:latin typeface="Calibri"/>
                <a:ea typeface="+mn-ea"/>
                <a:cs typeface="Calibri"/>
              </a:defRPr>
            </a:lvl3pPr>
            <a:lvl4pPr marL="473075" indent="-228600" algn="l" defTabSz="541338" rtl="0" eaLnBrk="1" latinLnBrk="0" hangingPunct="1">
              <a:lnSpc>
                <a:spcPct val="80000"/>
              </a:lnSpc>
              <a:spcBef>
                <a:spcPts val="0"/>
              </a:spcBef>
              <a:spcAft>
                <a:spcPts val="600"/>
              </a:spcAft>
              <a:buFont typeface="Lucida Grande"/>
              <a:buChar char="–"/>
              <a:tabLst/>
              <a:defRPr sz="2000" kern="1200" spc="-20">
                <a:solidFill>
                  <a:schemeClr val="tx2"/>
                </a:solidFill>
                <a:latin typeface="Calibri"/>
                <a:ea typeface="+mn-ea"/>
                <a:cs typeface="Calibri"/>
              </a:defRPr>
            </a:lvl4pPr>
            <a:lvl5pPr marL="692150" indent="-230188" algn="l" defTabSz="457200" rtl="0" eaLnBrk="1" latinLnBrk="0" hangingPunct="1">
              <a:lnSpc>
                <a:spcPct val="80000"/>
              </a:lnSpc>
              <a:spcBef>
                <a:spcPts val="0"/>
              </a:spcBef>
              <a:spcAft>
                <a:spcPts val="600"/>
              </a:spcAft>
              <a:buFont typeface="Lucida Grande"/>
              <a:buChar char="–"/>
              <a:defRPr sz="2000" kern="1200" spc="-20">
                <a:solidFill>
                  <a:schemeClr val="tx2"/>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11143" lvl="2" indent="-311143" defTabSz="609585">
              <a:lnSpc>
                <a:spcPct val="100000"/>
              </a:lnSpc>
              <a:spcAft>
                <a:spcPts val="800"/>
              </a:spcAft>
            </a:pPr>
            <a:endParaRPr lang="en-GB" sz="2667" spc="-27">
              <a:solidFill>
                <a:srgbClr val="000000"/>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999C9EC9-5172-7BC1-0E1D-5F15AFBB8FCA}"/>
              </a:ext>
            </a:extLst>
          </p:cNvPr>
          <p:cNvSpPr txBox="1"/>
          <p:nvPr/>
        </p:nvSpPr>
        <p:spPr>
          <a:xfrm>
            <a:off x="247163" y="1605713"/>
            <a:ext cx="5848837" cy="418633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457189" indent="-457189"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No cap of online consult requests</a:t>
            </a:r>
          </a:p>
          <a:p>
            <a:pPr marL="457189" indent="-457189"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Greater prominence of displaying opening times for all access modes</a:t>
            </a:r>
          </a:p>
          <a:p>
            <a:pPr marL="457189" indent="-457189"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Timely access to OC/VC data</a:t>
            </a:r>
          </a:p>
          <a:p>
            <a:pPr marL="457189" indent="-457189"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Same‑day access for clinically urgent needs</a:t>
            </a:r>
          </a:p>
          <a:p>
            <a:pPr marL="457189" indent="-457189"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Practices cannot ask patients to call back another day</a:t>
            </a:r>
          </a:p>
          <a:p>
            <a:pPr marL="457189" indent="-457189"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Subcontracting rules</a:t>
            </a:r>
          </a:p>
          <a:p>
            <a:pPr defTabSz="609585"/>
            <a:endParaRPr lang="en-GB" sz="2400" b="1">
              <a:solidFill>
                <a:srgbClr val="000000"/>
              </a:solidFill>
              <a:latin typeface="Aptos" panose="020B0004020202020204" pitchFamily="34" charset="0"/>
              <a:ea typeface="Calibri Light"/>
              <a:cs typeface="Calibri Light"/>
            </a:endParaRPr>
          </a:p>
        </p:txBody>
      </p:sp>
      <p:sp>
        <p:nvSpPr>
          <p:cNvPr id="7" name="TextBox 6">
            <a:extLst>
              <a:ext uri="{FF2B5EF4-FFF2-40B4-BE49-F238E27FC236}">
                <a16:creationId xmlns:a16="http://schemas.microsoft.com/office/drawing/2014/main" id="{71CC86EE-9923-58C4-BEFA-88A850922AFE}"/>
              </a:ext>
            </a:extLst>
          </p:cNvPr>
          <p:cNvSpPr txBox="1"/>
          <p:nvPr/>
        </p:nvSpPr>
        <p:spPr>
          <a:xfrm>
            <a:off x="6597025" y="1605713"/>
            <a:ext cx="4801929" cy="500720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GP registration &amp; catchment boundaries</a:t>
            </a:r>
          </a:p>
          <a:p>
            <a:pPr marL="380990" indent="-380990"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Dedicated GP email for pharmacies &amp; promotion of pharmacy choice</a:t>
            </a:r>
          </a:p>
          <a:p>
            <a:pPr marL="380990" indent="-380990"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General Practice Staff Survey</a:t>
            </a:r>
          </a:p>
          <a:p>
            <a:pPr marL="380990" indent="-380990"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Lung Cancer Screening Programme data sharing</a:t>
            </a:r>
          </a:p>
          <a:p>
            <a:pPr marL="380990" indent="-380990" defTabSz="609585">
              <a:buFont typeface="Arial" panose="020B0604020202020204" pitchFamily="34" charset="0"/>
              <a:buChar char="•"/>
            </a:pPr>
            <a:r>
              <a:rPr lang="en-GB" sz="2667">
                <a:solidFill>
                  <a:srgbClr val="13316E"/>
                </a:solidFill>
                <a:latin typeface="Aptos" panose="020B0004020202020204" pitchFamily="34" charset="0"/>
                <a:ea typeface="Calibri" panose="020F0502020204030204" pitchFamily="34" charset="0"/>
                <a:cs typeface="Calibri" panose="020F0502020204030204" pitchFamily="34" charset="0"/>
              </a:rPr>
              <a:t>Requirement to engage with ICB support</a:t>
            </a:r>
            <a:endParaRPr lang="en-US" sz="2667">
              <a:solidFill>
                <a:srgbClr val="13316E"/>
              </a:solidFill>
              <a:latin typeface="Aptos" panose="020B0004020202020204" pitchFamily="34" charset="0"/>
              <a:ea typeface="Calibri" panose="020F0502020204030204" pitchFamily="34" charset="0"/>
              <a:cs typeface="Calibri" panose="020F0502020204030204" pitchFamily="34" charset="0"/>
            </a:endParaRPr>
          </a:p>
          <a:p>
            <a:pPr defTabSz="609585"/>
            <a:endParaRPr lang="en-GB" sz="2400">
              <a:solidFill>
                <a:srgbClr val="13316E"/>
              </a:solidFill>
              <a:latin typeface="Aptos" panose="020B00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44018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5C93AF-C7D8-440E-74CD-309A6F683DAB}"/>
            </a:ext>
          </a:extLst>
        </p:cNvPr>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48EEEB0-5636-05A0-0D97-437A4B00B3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8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31842F1-0AEE-DF77-3817-0A61FB59B262}"/>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Website</a:t>
            </a:r>
            <a:br>
              <a:rPr lang="en-US" sz="3200" kern="1200">
                <a:solidFill>
                  <a:srgbClr val="FFFFFF"/>
                </a:solidFill>
                <a:latin typeface="+mj-lt"/>
                <a:ea typeface="+mj-ea"/>
                <a:cs typeface="+mj-cs"/>
              </a:rPr>
            </a:br>
            <a:br>
              <a:rPr lang="en-US" sz="3200">
                <a:solidFill>
                  <a:srgbClr val="FFFFFF"/>
                </a:solidFill>
              </a:rPr>
            </a:br>
            <a:r>
              <a:rPr lang="en-US" sz="2800">
                <a:solidFill>
                  <a:srgbClr val="FFFFFF"/>
                </a:solidFill>
              </a:rPr>
              <a:t>Stw-lmc.com</a:t>
            </a:r>
            <a:endParaRPr lang="en-US" sz="2800" kern="1200">
              <a:solidFill>
                <a:srgbClr val="FFFFFF"/>
              </a:solidFill>
              <a:latin typeface="+mj-lt"/>
              <a:ea typeface="+mj-ea"/>
              <a:cs typeface="+mj-cs"/>
            </a:endParaRPr>
          </a:p>
        </p:txBody>
      </p:sp>
      <p:pic>
        <p:nvPicPr>
          <p:cNvPr id="5" name="Content Placeholder 4" descr="A screenshot of a computer&#10;&#10;AI-generated content may be incorrect.">
            <a:extLst>
              <a:ext uri="{FF2B5EF4-FFF2-40B4-BE49-F238E27FC236}">
                <a16:creationId xmlns:a16="http://schemas.microsoft.com/office/drawing/2014/main" id="{80372D92-D41C-D036-AFD0-133F790B4BDF}"/>
              </a:ext>
            </a:extLst>
          </p:cNvPr>
          <p:cNvPicPr>
            <a:picLocks noGrp="1" noChangeAspect="1"/>
          </p:cNvPicPr>
          <p:nvPr>
            <p:ph idx="1"/>
          </p:nvPr>
        </p:nvPicPr>
        <p:blipFill>
          <a:blip r:embed="rId2"/>
          <a:stretch>
            <a:fillRect/>
          </a:stretch>
        </p:blipFill>
        <p:spPr>
          <a:xfrm>
            <a:off x="4479984" y="640080"/>
            <a:ext cx="6803434" cy="5578816"/>
          </a:xfrm>
          <a:prstGeom prst="rect">
            <a:avLst/>
          </a:prstGeom>
        </p:spPr>
      </p:pic>
      <p:sp>
        <p:nvSpPr>
          <p:cNvPr id="6" name="TextBox 5">
            <a:extLst>
              <a:ext uri="{FF2B5EF4-FFF2-40B4-BE49-F238E27FC236}">
                <a16:creationId xmlns:a16="http://schemas.microsoft.com/office/drawing/2014/main" id="{E13AA35D-DAAC-97ED-DCE4-EBA5E90093EC}"/>
              </a:ext>
            </a:extLst>
          </p:cNvPr>
          <p:cNvSpPr txBox="1"/>
          <p:nvPr/>
        </p:nvSpPr>
        <p:spPr>
          <a:xfrm>
            <a:off x="1202376" y="3457575"/>
            <a:ext cx="21118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Stw-lmc.com</a:t>
            </a:r>
          </a:p>
        </p:txBody>
      </p:sp>
      <p:pic>
        <p:nvPicPr>
          <p:cNvPr id="8" name="Picture 7" descr="A qr code with dots&#10;&#10;AI-generated content may be incorrect.">
            <a:extLst>
              <a:ext uri="{FF2B5EF4-FFF2-40B4-BE49-F238E27FC236}">
                <a16:creationId xmlns:a16="http://schemas.microsoft.com/office/drawing/2014/main" id="{4502109C-63E6-20D8-F4BD-935E88BBD818}"/>
              </a:ext>
            </a:extLst>
          </p:cNvPr>
          <p:cNvPicPr>
            <a:picLocks noChangeAspect="1"/>
          </p:cNvPicPr>
          <p:nvPr/>
        </p:nvPicPr>
        <p:blipFill>
          <a:blip r:embed="rId3"/>
          <a:stretch>
            <a:fillRect/>
          </a:stretch>
        </p:blipFill>
        <p:spPr>
          <a:xfrm>
            <a:off x="838200" y="3857685"/>
            <a:ext cx="2709182" cy="2709182"/>
          </a:xfrm>
          <a:prstGeom prst="rect">
            <a:avLst/>
          </a:prstGeom>
        </p:spPr>
      </p:pic>
    </p:spTree>
    <p:extLst>
      <p:ext uri="{BB962C8B-B14F-4D97-AF65-F5344CB8AC3E}">
        <p14:creationId xmlns:p14="http://schemas.microsoft.com/office/powerpoint/2010/main" val="36912970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5008A86-3535-47F3-B55D-2F5E94EC302B}"/>
              </a:ext>
            </a:extLst>
          </p:cNvPr>
          <p:cNvSpPr>
            <a:spLocks noGrp="1"/>
          </p:cNvSpPr>
          <p:nvPr>
            <p:ph type="dt" sz="half" idx="2"/>
          </p:nvPr>
        </p:nvSpPr>
        <p:spPr/>
        <p:txBody>
          <a:bodyPr/>
          <a:lstStyle/>
          <a:p>
            <a:pPr defTabSz="609585"/>
            <a:fld id="{3FFC9BE3-63B7-8B4B-8F7F-E2147C04187A}" type="datetime3">
              <a:rPr lang="en-GB">
                <a:solidFill>
                  <a:srgbClr val="13316E"/>
                </a:solidFill>
              </a:rPr>
              <a:pPr defTabSz="609585"/>
              <a:t>13 March, 2026</a:t>
            </a:fld>
            <a:endParaRPr lang="en-US">
              <a:solidFill>
                <a:srgbClr val="13316E"/>
              </a:solidFill>
            </a:endParaRPr>
          </a:p>
        </p:txBody>
      </p:sp>
      <p:sp>
        <p:nvSpPr>
          <p:cNvPr id="5" name="Slide Number Placeholder 4">
            <a:extLst>
              <a:ext uri="{FF2B5EF4-FFF2-40B4-BE49-F238E27FC236}">
                <a16:creationId xmlns:a16="http://schemas.microsoft.com/office/drawing/2014/main" id="{ACE1A156-68D5-BD44-6F54-4A6615659B37}"/>
              </a:ext>
            </a:extLst>
          </p:cNvPr>
          <p:cNvSpPr>
            <a:spLocks noGrp="1"/>
          </p:cNvSpPr>
          <p:nvPr>
            <p:ph type="sldNum" sz="quarter" idx="4"/>
          </p:nvPr>
        </p:nvSpPr>
        <p:spPr/>
        <p:txBody>
          <a:bodyPr/>
          <a:lstStyle/>
          <a:p>
            <a:fld id="{E4E00EF0-048C-114D-ADD5-1D5ACA69D45F}" type="slidenum">
              <a:rPr lang="en-GB">
                <a:solidFill>
                  <a:srgbClr val="13316E"/>
                </a:solidFill>
              </a:rPr>
              <a:pPr/>
              <a:t>60</a:t>
            </a:fld>
            <a:endParaRPr lang="en-GB">
              <a:solidFill>
                <a:srgbClr val="13316E"/>
              </a:solidFill>
            </a:endParaRPr>
          </a:p>
        </p:txBody>
      </p:sp>
      <p:sp>
        <p:nvSpPr>
          <p:cNvPr id="7" name="Title 1">
            <a:extLst>
              <a:ext uri="{FF2B5EF4-FFF2-40B4-BE49-F238E27FC236}">
                <a16:creationId xmlns:a16="http://schemas.microsoft.com/office/drawing/2014/main" id="{727120AB-59A1-550B-ED01-2ADF908B469F}"/>
              </a:ext>
            </a:extLst>
          </p:cNvPr>
          <p:cNvSpPr txBox="1">
            <a:spLocks/>
          </p:cNvSpPr>
          <p:nvPr/>
        </p:nvSpPr>
        <p:spPr>
          <a:xfrm>
            <a:off x="720591" y="639093"/>
            <a:ext cx="9425231" cy="658425"/>
          </a:xfrm>
          <a:prstGeom prst="rect">
            <a:avLst/>
          </a:prstGeom>
        </p:spPr>
        <p:txBody>
          <a:bodyPr vert="horz" wrap="square" lIns="0" tIns="0" rIns="0" bIns="0" rtlCol="0" anchor="t">
            <a:noAutofit/>
          </a:bodyPr>
          <a:lstStyle>
            <a:lvl1pPr algn="l" defTabSz="457200" rtl="0" eaLnBrk="1" latinLnBrk="0" hangingPunct="1">
              <a:lnSpc>
                <a:spcPts val="3400"/>
              </a:lnSpc>
              <a:spcBef>
                <a:spcPct val="0"/>
              </a:spcBef>
              <a:buNone/>
              <a:defRPr sz="3200" kern="1200" spc="-50">
                <a:solidFill>
                  <a:schemeClr val="tx1"/>
                </a:solidFill>
                <a:latin typeface="Calibri Light"/>
                <a:ea typeface="+mj-ea"/>
                <a:cs typeface="+mj-cs"/>
              </a:defRPr>
            </a:lvl1pPr>
          </a:lstStyle>
          <a:p>
            <a:pPr defTabSz="609585">
              <a:lnSpc>
                <a:spcPts val="4533"/>
              </a:lnSpc>
            </a:pPr>
            <a:r>
              <a:rPr lang="en-GB" sz="4267" b="1" spc="-67">
                <a:solidFill>
                  <a:srgbClr val="13316E"/>
                </a:solidFill>
                <a:latin typeface="Aptos"/>
              </a:rPr>
              <a:t>In </a:t>
            </a:r>
            <a:r>
              <a:rPr lang="en-GB" sz="4267" b="1" spc="-67">
                <a:solidFill>
                  <a:srgbClr val="13316E"/>
                </a:solidFill>
                <a:latin typeface="Aptos"/>
                <a:ea typeface="Calibri Light"/>
                <a:cs typeface="Calibri Light"/>
              </a:rPr>
              <a:t>summary (2)</a:t>
            </a:r>
            <a:endParaRPr lang="en-GB" sz="4267" b="1" spc="-67">
              <a:solidFill>
                <a:srgbClr val="13316E"/>
              </a:solidFill>
              <a:latin typeface="Aptos"/>
            </a:endParaRPr>
          </a:p>
        </p:txBody>
      </p:sp>
      <p:sp>
        <p:nvSpPr>
          <p:cNvPr id="9" name="Title 1">
            <a:extLst>
              <a:ext uri="{FF2B5EF4-FFF2-40B4-BE49-F238E27FC236}">
                <a16:creationId xmlns:a16="http://schemas.microsoft.com/office/drawing/2014/main" id="{4A1E19A7-8899-199E-8F17-1107B35740A6}"/>
              </a:ext>
            </a:extLst>
          </p:cNvPr>
          <p:cNvSpPr txBox="1">
            <a:spLocks/>
          </p:cNvSpPr>
          <p:nvPr/>
        </p:nvSpPr>
        <p:spPr>
          <a:xfrm>
            <a:off x="3848699" y="612223"/>
            <a:ext cx="3474375" cy="646331"/>
          </a:xfrm>
          <a:prstGeom prst="rect">
            <a:avLst/>
          </a:prstGeom>
        </p:spPr>
        <p:txBody>
          <a:bodyPr vert="horz" wrap="square" lIns="0" tIns="0" rIns="0" bIns="0" rtlCol="0" anchor="t">
            <a:noAutofit/>
          </a:bodyPr>
          <a:lstStyle>
            <a:lvl1pPr algn="l" defTabSz="457200" rtl="0" eaLnBrk="1" latinLnBrk="0" hangingPunct="1">
              <a:lnSpc>
                <a:spcPts val="3400"/>
              </a:lnSpc>
              <a:spcBef>
                <a:spcPct val="0"/>
              </a:spcBef>
              <a:buNone/>
              <a:defRPr sz="3200" kern="1200" spc="-50">
                <a:solidFill>
                  <a:schemeClr val="tx1"/>
                </a:solidFill>
                <a:latin typeface="Calibri Light"/>
                <a:ea typeface="+mj-ea"/>
                <a:cs typeface="+mj-cs"/>
              </a:defRPr>
            </a:lvl1pPr>
          </a:lstStyle>
          <a:p>
            <a:pPr defTabSz="609585">
              <a:lnSpc>
                <a:spcPts val="4533"/>
              </a:lnSpc>
            </a:pPr>
            <a:endParaRPr lang="en-GB" sz="4267" spc="-67">
              <a:solidFill>
                <a:srgbClr val="13316E"/>
              </a:solidFill>
              <a:ea typeface="Calibri Light"/>
              <a:cs typeface="Calibri Light"/>
            </a:endParaRPr>
          </a:p>
        </p:txBody>
      </p:sp>
      <p:sp>
        <p:nvSpPr>
          <p:cNvPr id="11" name="TextBox 10">
            <a:extLst>
              <a:ext uri="{FF2B5EF4-FFF2-40B4-BE49-F238E27FC236}">
                <a16:creationId xmlns:a16="http://schemas.microsoft.com/office/drawing/2014/main" id="{2AAB0005-8146-5506-1E84-5336AFF3C527}"/>
              </a:ext>
            </a:extLst>
          </p:cNvPr>
          <p:cNvSpPr txBox="1"/>
          <p:nvPr/>
        </p:nvSpPr>
        <p:spPr>
          <a:xfrm>
            <a:off x="382564" y="2033148"/>
            <a:ext cx="5848837" cy="340657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defTabSz="609585">
              <a:buFont typeface="Arial"/>
              <a:buChar char="•"/>
            </a:pPr>
            <a:r>
              <a:rPr lang="en-GB" sz="2667">
                <a:solidFill>
                  <a:srgbClr val="13316E"/>
                </a:solidFill>
                <a:latin typeface="Aptos"/>
                <a:ea typeface="Calibri"/>
                <a:cs typeface="Calibri"/>
              </a:rPr>
              <a:t>Practice-level GP employment scheme (£292m transferred from PCN DES CAIP)</a:t>
            </a:r>
            <a:endParaRPr lang="en-US" sz="2667">
              <a:solidFill>
                <a:srgbClr val="13316E"/>
              </a:solidFill>
              <a:latin typeface="Aptos"/>
              <a:ea typeface="Calibri"/>
              <a:cs typeface="Calibri"/>
            </a:endParaRPr>
          </a:p>
          <a:p>
            <a:pPr marL="380990" indent="-380990" defTabSz="609585">
              <a:buFont typeface="Arial"/>
              <a:buChar char="•"/>
            </a:pPr>
            <a:r>
              <a:rPr lang="en-GB" sz="2667">
                <a:solidFill>
                  <a:srgbClr val="13316E"/>
                </a:solidFill>
                <a:latin typeface="Aptos"/>
                <a:ea typeface="Calibri"/>
                <a:cs typeface="Calibri"/>
              </a:rPr>
              <a:t>QOF changes</a:t>
            </a:r>
          </a:p>
          <a:p>
            <a:pPr marL="380990" indent="-380990" defTabSz="609585">
              <a:buFont typeface="Arial"/>
              <a:buChar char="•"/>
            </a:pPr>
            <a:r>
              <a:rPr lang="en-GB" sz="2667">
                <a:solidFill>
                  <a:srgbClr val="13316E"/>
                </a:solidFill>
                <a:latin typeface="Aptos"/>
                <a:ea typeface="Calibri"/>
                <a:cs typeface="Calibri"/>
              </a:rPr>
              <a:t>Minor Vaccinations &amp; Immunisations updates </a:t>
            </a:r>
          </a:p>
          <a:p>
            <a:pPr defTabSz="609585"/>
            <a:endParaRPr lang="en-GB" sz="2667">
              <a:solidFill>
                <a:srgbClr val="13316E"/>
              </a:solidFill>
              <a:latin typeface="Aptos" panose="020B0004020202020204" pitchFamily="34" charset="0"/>
              <a:ea typeface="Calibri Light"/>
              <a:cs typeface="Arial"/>
            </a:endParaRPr>
          </a:p>
          <a:p>
            <a:pPr defTabSz="609585"/>
            <a:endParaRPr lang="en-GB" sz="2667" b="1">
              <a:solidFill>
                <a:srgbClr val="000000"/>
              </a:solidFill>
              <a:latin typeface="Aptos" panose="020B0004020202020204" pitchFamily="34" charset="0"/>
              <a:ea typeface="Calibri Light"/>
              <a:cs typeface="Calibri Light"/>
            </a:endParaRPr>
          </a:p>
        </p:txBody>
      </p:sp>
      <p:sp>
        <p:nvSpPr>
          <p:cNvPr id="13" name="TextBox 12">
            <a:extLst>
              <a:ext uri="{FF2B5EF4-FFF2-40B4-BE49-F238E27FC236}">
                <a16:creationId xmlns:a16="http://schemas.microsoft.com/office/drawing/2014/main" id="{D78F4BBB-ACDF-537D-A870-5CF9F9DCD3D8}"/>
              </a:ext>
            </a:extLst>
          </p:cNvPr>
          <p:cNvSpPr txBox="1"/>
          <p:nvPr/>
        </p:nvSpPr>
        <p:spPr>
          <a:xfrm>
            <a:off x="6679058" y="2033147"/>
            <a:ext cx="4801929" cy="340657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defTabSz="609585">
              <a:buFont typeface="Arial" panose="020B0604020202020204" pitchFamily="34" charset="0"/>
              <a:buChar char="•"/>
            </a:pPr>
            <a:r>
              <a:rPr lang="en-GB" sz="2667">
                <a:solidFill>
                  <a:srgbClr val="13316E"/>
                </a:solidFill>
                <a:latin typeface="Aptos"/>
              </a:rPr>
              <a:t>ARRS expansion and changes to GP </a:t>
            </a:r>
            <a:r>
              <a:rPr lang="en-GB" sz="2667">
                <a:solidFill>
                  <a:srgbClr val="13316E"/>
                </a:solidFill>
                <a:latin typeface="Aptos"/>
                <a:cs typeface="Arial"/>
              </a:rPr>
              <a:t>elements</a:t>
            </a:r>
            <a:endParaRPr lang="en-US" sz="2667">
              <a:solidFill>
                <a:srgbClr val="13316E"/>
              </a:solidFill>
              <a:latin typeface="Aptos"/>
              <a:ea typeface="Calibri Light"/>
              <a:cs typeface="Calibri Light"/>
            </a:endParaRPr>
          </a:p>
          <a:p>
            <a:pPr marL="380990" indent="-380990" defTabSz="609585">
              <a:buFont typeface="Arial" panose="020B0604020202020204" pitchFamily="34" charset="0"/>
              <a:buChar char="•"/>
            </a:pPr>
            <a:r>
              <a:rPr lang="en-GB" sz="2667">
                <a:solidFill>
                  <a:srgbClr val="13316E"/>
                </a:solidFill>
                <a:latin typeface="Aptos"/>
              </a:rPr>
              <a:t>Continuity of Care requirement for PCNs</a:t>
            </a:r>
            <a:endParaRPr lang="en-GB" sz="2667">
              <a:solidFill>
                <a:srgbClr val="13316E"/>
              </a:solidFill>
              <a:latin typeface="Aptos"/>
              <a:ea typeface="Calibri Light"/>
              <a:cs typeface="Calibri Light"/>
            </a:endParaRPr>
          </a:p>
          <a:p>
            <a:pPr marL="380990" indent="-380990" defTabSz="609585">
              <a:buFont typeface="Arial" panose="020B0604020202020204" pitchFamily="34" charset="0"/>
              <a:buChar char="•"/>
            </a:pPr>
            <a:r>
              <a:rPr lang="en-GB" sz="2667">
                <a:solidFill>
                  <a:srgbClr val="13316E"/>
                </a:solidFill>
                <a:latin typeface="Aptos"/>
              </a:rPr>
              <a:t>Cancer referral &amp; screening updates for PCN DES</a:t>
            </a:r>
            <a:endParaRPr lang="en-GB" sz="2667">
              <a:solidFill>
                <a:srgbClr val="13316E"/>
              </a:solidFill>
              <a:latin typeface="Aptos"/>
              <a:ea typeface="Calibri Light"/>
              <a:cs typeface="Calibri Light"/>
            </a:endParaRPr>
          </a:p>
          <a:p>
            <a:pPr marL="380990" indent="-380990" defTabSz="609585">
              <a:buFont typeface="Arial"/>
              <a:buChar char="•"/>
            </a:pPr>
            <a:r>
              <a:rPr lang="en-GB" sz="2667">
                <a:solidFill>
                  <a:srgbClr val="13316E"/>
                </a:solidFill>
                <a:latin typeface="Aptos"/>
              </a:rPr>
              <a:t>PCN neighbourhood alignment requirement</a:t>
            </a:r>
            <a:endParaRPr lang="en-GB" sz="2667">
              <a:solidFill>
                <a:srgbClr val="13316E"/>
              </a:solidFill>
              <a:latin typeface="Aptos"/>
              <a:ea typeface="Calibri Light"/>
              <a:cs typeface="Calibri Light"/>
            </a:endParaRPr>
          </a:p>
        </p:txBody>
      </p:sp>
    </p:spTree>
    <p:extLst>
      <p:ext uri="{BB962C8B-B14F-4D97-AF65-F5344CB8AC3E}">
        <p14:creationId xmlns:p14="http://schemas.microsoft.com/office/powerpoint/2010/main" val="1452948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0A61547-2555-4DE2-A37F-A53E549174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5C2447E0-8F0D-479C-94E4-82BC8EB68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F943397-DCDD-44CB-BBA9-9510B7698DD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E2630ADC-31DB-4C48-AC4A-DAAE5A7B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5">
              <a:extLst>
                <a:ext uri="{FF2B5EF4-FFF2-40B4-BE49-F238E27FC236}">
                  <a16:creationId xmlns:a16="http://schemas.microsoft.com/office/drawing/2014/main" id="{2CA5C44E-F54E-47E0-8989-4D8686B33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FF54E15E-830B-4375-A239-4C51954DE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7">
              <a:extLst>
                <a:ext uri="{FF2B5EF4-FFF2-40B4-BE49-F238E27FC236}">
                  <a16:creationId xmlns:a16="http://schemas.microsoft.com/office/drawing/2014/main" id="{CB37E322-FF7E-4872-BD6B-50A48CBEA5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8">
              <a:extLst>
                <a:ext uri="{FF2B5EF4-FFF2-40B4-BE49-F238E27FC236}">
                  <a16:creationId xmlns:a16="http://schemas.microsoft.com/office/drawing/2014/main" id="{710D0C1E-D2F8-45B2-AE14-1AC8E976F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9">
              <a:extLst>
                <a:ext uri="{FF2B5EF4-FFF2-40B4-BE49-F238E27FC236}">
                  <a16:creationId xmlns:a16="http://schemas.microsoft.com/office/drawing/2014/main" id="{3216331B-17D0-4167-ABD2-B2198058C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id="{A53A7A96-3806-4BB3-91DE-6EED48AC78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a:extLst>
                <a:ext uri="{FF2B5EF4-FFF2-40B4-BE49-F238E27FC236}">
                  <a16:creationId xmlns:a16="http://schemas.microsoft.com/office/drawing/2014/main" id="{F8C2B86C-EE71-466E-8991-503F9C9C1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0F295636-F46D-B927-3FE6-F1F5BD5B5A36}"/>
              </a:ext>
            </a:extLst>
          </p:cNvPr>
          <p:cNvSpPr>
            <a:spLocks noGrp="1"/>
          </p:cNvSpPr>
          <p:nvPr>
            <p:ph type="title"/>
          </p:nvPr>
        </p:nvSpPr>
        <p:spPr>
          <a:xfrm>
            <a:off x="6094409" y="835017"/>
            <a:ext cx="3179593" cy="3215820"/>
          </a:xfrm>
        </p:spPr>
        <p:txBody>
          <a:bodyPr vert="horz" lIns="91440" tIns="45720" rIns="91440" bIns="45720" rtlCol="0" anchor="b">
            <a:normAutofit/>
          </a:bodyPr>
          <a:lstStyle/>
          <a:p>
            <a:pPr algn="ctr"/>
            <a:r>
              <a:rPr lang="en-US" sz="5000"/>
              <a:t>Any Questions?</a:t>
            </a:r>
            <a:endParaRPr lang="en-US"/>
          </a:p>
        </p:txBody>
      </p:sp>
      <p:pic>
        <p:nvPicPr>
          <p:cNvPr id="4" name="Content Placeholder 4">
            <a:extLst>
              <a:ext uri="{FF2B5EF4-FFF2-40B4-BE49-F238E27FC236}">
                <a16:creationId xmlns:a16="http://schemas.microsoft.com/office/drawing/2014/main" id="{B3D1612C-BC60-6CD8-3B2A-E5D74847517E}"/>
              </a:ext>
            </a:extLst>
          </p:cNvPr>
          <p:cNvPicPr>
            <a:picLocks noChangeAspect="1"/>
          </p:cNvPicPr>
          <p:nvPr/>
        </p:nvPicPr>
        <p:blipFill>
          <a:blip r:embed="rId2"/>
          <a:stretch>
            <a:fillRect/>
          </a:stretch>
        </p:blipFill>
        <p:spPr>
          <a:xfrm>
            <a:off x="887872" y="1380864"/>
            <a:ext cx="4977562" cy="895961"/>
          </a:xfrm>
          <a:prstGeom prst="rect">
            <a:avLst/>
          </a:prstGeom>
        </p:spPr>
      </p:pic>
      <p:pic>
        <p:nvPicPr>
          <p:cNvPr id="7" name="Picture 6">
            <a:extLst>
              <a:ext uri="{FF2B5EF4-FFF2-40B4-BE49-F238E27FC236}">
                <a16:creationId xmlns:a16="http://schemas.microsoft.com/office/drawing/2014/main" id="{74FE3332-B278-FB74-5B52-52CDFC964E7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137619" y="3051274"/>
            <a:ext cx="4479532" cy="2990088"/>
          </a:xfrm>
          <a:prstGeom prst="rect">
            <a:avLst/>
          </a:prstGeom>
        </p:spPr>
      </p:pic>
      <p:sp>
        <p:nvSpPr>
          <p:cNvPr id="8" name="TextBox 7">
            <a:extLst>
              <a:ext uri="{FF2B5EF4-FFF2-40B4-BE49-F238E27FC236}">
                <a16:creationId xmlns:a16="http://schemas.microsoft.com/office/drawing/2014/main" id="{592A62D0-9EDA-7ED6-02E1-AA5F0571A549}"/>
              </a:ext>
            </a:extLst>
          </p:cNvPr>
          <p:cNvSpPr txBox="1"/>
          <p:nvPr/>
        </p:nvSpPr>
        <p:spPr>
          <a:xfrm>
            <a:off x="3090498" y="5841307"/>
            <a:ext cx="2526653"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s://www.thebluediamondgallery.com/wooden-tile/t/thank-you.html">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GB" sz="700">
              <a:solidFill>
                <a:srgbClr val="FFFFFF"/>
              </a:solidFill>
            </a:endParaRPr>
          </a:p>
        </p:txBody>
      </p:sp>
    </p:spTree>
    <p:extLst>
      <p:ext uri="{BB962C8B-B14F-4D97-AF65-F5344CB8AC3E}">
        <p14:creationId xmlns:p14="http://schemas.microsoft.com/office/powerpoint/2010/main" val="14609283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CABBD-AF29-7922-D5FB-54522F695015}"/>
              </a:ext>
            </a:extLst>
          </p:cNvPr>
          <p:cNvSpPr>
            <a:spLocks noGrp="1"/>
          </p:cNvSpPr>
          <p:nvPr>
            <p:ph type="title"/>
          </p:nvPr>
        </p:nvSpPr>
        <p:spPr/>
        <p:txBody>
          <a:bodyPr/>
          <a:lstStyle/>
          <a:p>
            <a:r>
              <a:rPr lang="en-US"/>
              <a:t>Last Thoughts</a:t>
            </a:r>
          </a:p>
        </p:txBody>
      </p:sp>
      <p:sp>
        <p:nvSpPr>
          <p:cNvPr id="3" name="Content Placeholder 2">
            <a:extLst>
              <a:ext uri="{FF2B5EF4-FFF2-40B4-BE49-F238E27FC236}">
                <a16:creationId xmlns:a16="http://schemas.microsoft.com/office/drawing/2014/main" id="{0024549A-D839-0F6C-345E-4A964D1676A8}"/>
              </a:ext>
            </a:extLst>
          </p:cNvPr>
          <p:cNvSpPr>
            <a:spLocks noGrp="1"/>
          </p:cNvSpPr>
          <p:nvPr>
            <p:ph sz="half" idx="1"/>
          </p:nvPr>
        </p:nvSpPr>
        <p:spPr/>
        <p:txBody>
          <a:bodyPr vert="horz" lIns="91440" tIns="45720" rIns="91440" bIns="45720" rtlCol="0" anchor="t">
            <a:normAutofit fontScale="92500" lnSpcReduction="20000"/>
          </a:bodyPr>
          <a:lstStyle/>
          <a:p>
            <a:r>
              <a:rPr lang="en-US" sz="2400"/>
              <a:t>BMA Webinars</a:t>
            </a:r>
          </a:p>
          <a:p>
            <a:r>
              <a:rPr lang="en-US" sz="2400"/>
              <a:t>Wednesday 18th March 12-1:30pm</a:t>
            </a:r>
          </a:p>
          <a:p>
            <a:endParaRPr lang="en-US" sz="2400"/>
          </a:p>
          <a:p>
            <a:r>
              <a:rPr lang="en-US" sz="2400"/>
              <a:t>BMA Vote</a:t>
            </a:r>
          </a:p>
          <a:p>
            <a:r>
              <a:rPr lang="en-US" sz="2400"/>
              <a:t>Contract Referendum</a:t>
            </a:r>
          </a:p>
          <a:p>
            <a:r>
              <a:rPr lang="en-US" sz="2400"/>
              <a:t>12pm Wednesday 25/3</a:t>
            </a:r>
          </a:p>
          <a:p>
            <a:r>
              <a:rPr lang="en-US" sz="2400"/>
              <a:t>Join by 19/3</a:t>
            </a:r>
          </a:p>
          <a:p>
            <a:endParaRPr lang="en-US" sz="2400"/>
          </a:p>
          <a:p>
            <a:r>
              <a:rPr lang="en-US" sz="2400"/>
              <a:t>GPC Elections - Julian</a:t>
            </a:r>
            <a:endParaRPr lang="en-GB" sz="2400"/>
          </a:p>
          <a:p>
            <a:endParaRPr lang="en-GB"/>
          </a:p>
        </p:txBody>
      </p:sp>
      <p:pic>
        <p:nvPicPr>
          <p:cNvPr id="4" name="Content Placeholder 4">
            <a:extLst>
              <a:ext uri="{FF2B5EF4-FFF2-40B4-BE49-F238E27FC236}">
                <a16:creationId xmlns:a16="http://schemas.microsoft.com/office/drawing/2014/main" id="{ECF58780-6985-23C9-3833-036B0A5ED21C}"/>
              </a:ext>
            </a:extLst>
          </p:cNvPr>
          <p:cNvPicPr>
            <a:picLocks noChangeAspect="1"/>
          </p:cNvPicPr>
          <p:nvPr/>
        </p:nvPicPr>
        <p:blipFill>
          <a:blip r:embed="rId2"/>
          <a:stretch>
            <a:fillRect/>
          </a:stretch>
        </p:blipFill>
        <p:spPr>
          <a:xfrm>
            <a:off x="6266623" y="5778425"/>
            <a:ext cx="5925377" cy="1066949"/>
          </a:xfrm>
          <a:prstGeom prst="rect">
            <a:avLst/>
          </a:prstGeom>
        </p:spPr>
      </p:pic>
      <p:pic>
        <p:nvPicPr>
          <p:cNvPr id="9" name="Content Placeholder 6" descr="A qr code with dots">
            <a:extLst>
              <a:ext uri="{FF2B5EF4-FFF2-40B4-BE49-F238E27FC236}">
                <a16:creationId xmlns:a16="http://schemas.microsoft.com/office/drawing/2014/main" id="{351C1007-3ECF-B8BB-855A-7CEA40E3D739}"/>
              </a:ext>
            </a:extLst>
          </p:cNvPr>
          <p:cNvPicPr>
            <a:picLocks noChangeAspect="1"/>
          </p:cNvPicPr>
          <p:nvPr/>
        </p:nvPicPr>
        <p:blipFill>
          <a:blip r:embed="rId3"/>
          <a:stretch>
            <a:fillRect/>
          </a:stretch>
        </p:blipFill>
        <p:spPr>
          <a:xfrm>
            <a:off x="5256232" y="1928272"/>
            <a:ext cx="3880773" cy="3880773"/>
          </a:xfrm>
          <a:prstGeom prst="rect">
            <a:avLst/>
          </a:prstGeom>
        </p:spPr>
      </p:pic>
    </p:spTree>
    <p:extLst>
      <p:ext uri="{BB962C8B-B14F-4D97-AF65-F5344CB8AC3E}">
        <p14:creationId xmlns:p14="http://schemas.microsoft.com/office/powerpoint/2010/main" val="1402505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A6AF71-FAB6-D411-37EC-A4DC68A76827}"/>
            </a:ext>
          </a:extLst>
        </p:cNvPr>
        <p:cNvGrpSpPr/>
        <p:nvPr/>
      </p:nvGrpSpPr>
      <p:grpSpPr>
        <a:xfrm>
          <a:off x="0" y="0"/>
          <a:ext cx="0" cy="0"/>
          <a:chOff x="0" y="0"/>
          <a:chExt cx="0" cy="0"/>
        </a:xfrm>
      </p:grpSpPr>
      <p:sp>
        <p:nvSpPr>
          <p:cNvPr id="10" name="Flowchart: Document 9">
            <a:extLst>
              <a:ext uri="{FF2B5EF4-FFF2-40B4-BE49-F238E27FC236}">
                <a16:creationId xmlns:a16="http://schemas.microsoft.com/office/drawing/2014/main" id="{0B014F4A-01C3-2D44-7AF3-0C15EAEBC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8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C8A4800-B39A-2A06-3123-A28D308EC96B}"/>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4000">
                <a:solidFill>
                  <a:schemeClr val="bg1"/>
                </a:solidFill>
              </a:rPr>
              <a:t>GPCE</a:t>
            </a:r>
            <a:br>
              <a:rPr lang="en-US" sz="4000" kern="1200">
                <a:solidFill>
                  <a:srgbClr val="FFFFFF"/>
                </a:solidFill>
                <a:latin typeface="+mj-lt"/>
                <a:ea typeface="+mj-ea"/>
                <a:cs typeface="+mj-cs"/>
              </a:rPr>
            </a:br>
            <a:r>
              <a:rPr lang="en-US" sz="4000" kern="1200">
                <a:solidFill>
                  <a:srgbClr val="FFFFFF"/>
                </a:solidFill>
                <a:latin typeface="+mj-lt"/>
                <a:ea typeface="+mj-ea"/>
                <a:cs typeface="+mj-cs"/>
              </a:rPr>
              <a:t>Referendum</a:t>
            </a:r>
          </a:p>
        </p:txBody>
      </p:sp>
      <p:pic>
        <p:nvPicPr>
          <p:cNvPr id="3" name="Picture 2">
            <a:extLst>
              <a:ext uri="{FF2B5EF4-FFF2-40B4-BE49-F238E27FC236}">
                <a16:creationId xmlns:a16="http://schemas.microsoft.com/office/drawing/2014/main" id="{81C147DD-3ABB-5510-52EF-B6B63C908DB2}"/>
              </a:ext>
            </a:extLst>
          </p:cNvPr>
          <p:cNvPicPr>
            <a:picLocks noChangeAspect="1"/>
          </p:cNvPicPr>
          <p:nvPr/>
        </p:nvPicPr>
        <p:blipFill>
          <a:blip r:embed="rId2"/>
          <a:stretch>
            <a:fillRect/>
          </a:stretch>
        </p:blipFill>
        <p:spPr>
          <a:xfrm>
            <a:off x="4755282" y="434787"/>
            <a:ext cx="5935537" cy="1066949"/>
          </a:xfrm>
          <a:prstGeom prst="rect">
            <a:avLst/>
          </a:prstGeom>
        </p:spPr>
      </p:pic>
      <p:pic>
        <p:nvPicPr>
          <p:cNvPr id="7" name="Content Placeholder 6" descr="A screenshot of a computer&#10;&#10;AI-generated content may be incorrect.">
            <a:extLst>
              <a:ext uri="{FF2B5EF4-FFF2-40B4-BE49-F238E27FC236}">
                <a16:creationId xmlns:a16="http://schemas.microsoft.com/office/drawing/2014/main" id="{75433C1A-98FE-0C92-ABD8-DF5C8BE27872}"/>
              </a:ext>
            </a:extLst>
          </p:cNvPr>
          <p:cNvPicPr>
            <a:picLocks noGrp="1" noChangeAspect="1"/>
          </p:cNvPicPr>
          <p:nvPr>
            <p:ph idx="1"/>
          </p:nvPr>
        </p:nvPicPr>
        <p:blipFill>
          <a:blip r:embed="rId3"/>
          <a:stretch>
            <a:fillRect/>
          </a:stretch>
        </p:blipFill>
        <p:spPr>
          <a:xfrm>
            <a:off x="343914" y="3457575"/>
            <a:ext cx="11076561" cy="3295651"/>
          </a:xfrm>
          <a:prstGeom prst="rect">
            <a:avLst/>
          </a:prstGeom>
        </p:spPr>
      </p:pic>
      <p:sp>
        <p:nvSpPr>
          <p:cNvPr id="8" name="TextBox 7">
            <a:extLst>
              <a:ext uri="{FF2B5EF4-FFF2-40B4-BE49-F238E27FC236}">
                <a16:creationId xmlns:a16="http://schemas.microsoft.com/office/drawing/2014/main" id="{A4D19CC8-19AF-D4A7-D6E8-561542A4B98A}"/>
              </a:ext>
            </a:extLst>
          </p:cNvPr>
          <p:cNvSpPr txBox="1"/>
          <p:nvPr/>
        </p:nvSpPr>
        <p:spPr>
          <a:xfrm>
            <a:off x="5121895" y="2582436"/>
            <a:ext cx="45830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Vote by March 25</a:t>
            </a:r>
            <a:r>
              <a:rPr kumimoji="0" lang="en-GB" sz="1800" b="0" i="0" u="none" strike="noStrike" kern="1200" cap="none" spc="0" normalizeH="0" baseline="30000" noProof="0">
                <a:ln>
                  <a:noFill/>
                </a:ln>
                <a:solidFill>
                  <a:srgbClr val="0E2841">
                    <a:lumMod val="75000"/>
                    <a:lumOff val="25000"/>
                  </a:srgbClr>
                </a:solidFill>
                <a:effectLst/>
                <a:uLnTx/>
                <a:uFillTx/>
                <a:latin typeface="Aptos" panose="02110004020202020204"/>
                <a:ea typeface="+mn-ea"/>
                <a:cs typeface="+mn-cs"/>
              </a:rPr>
              <a:t>th</a:t>
            </a:r>
            <a:r>
              <a:rPr kumimoji="0" lang="en-GB" sz="180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 – 12pm</a:t>
            </a:r>
          </a:p>
        </p:txBody>
      </p:sp>
      <p:pic>
        <p:nvPicPr>
          <p:cNvPr id="4" name="Picture 3" descr="A blue and white screen with text&#10;&#10;AI-generated content may be incorrect.">
            <a:extLst>
              <a:ext uri="{FF2B5EF4-FFF2-40B4-BE49-F238E27FC236}">
                <a16:creationId xmlns:a16="http://schemas.microsoft.com/office/drawing/2014/main" id="{FCC50B1C-1042-1228-493C-8B10C7399324}"/>
              </a:ext>
            </a:extLst>
          </p:cNvPr>
          <p:cNvPicPr>
            <a:picLocks noChangeAspect="1"/>
          </p:cNvPicPr>
          <p:nvPr/>
        </p:nvPicPr>
        <p:blipFill>
          <a:blip r:embed="rId4"/>
          <a:stretch>
            <a:fillRect/>
          </a:stretch>
        </p:blipFill>
        <p:spPr>
          <a:xfrm>
            <a:off x="8222653" y="1505415"/>
            <a:ext cx="2028548" cy="2527611"/>
          </a:xfrm>
          <a:prstGeom prst="rect">
            <a:avLst/>
          </a:prstGeom>
        </p:spPr>
      </p:pic>
      <p:pic>
        <p:nvPicPr>
          <p:cNvPr id="6" name="Picture 5" descr="A stethoscopes and text&#10;&#10;AI-generated content may be incorrect.">
            <a:extLst>
              <a:ext uri="{FF2B5EF4-FFF2-40B4-BE49-F238E27FC236}">
                <a16:creationId xmlns:a16="http://schemas.microsoft.com/office/drawing/2014/main" id="{79AB91AD-0E7B-5FFF-91B7-87FE11242701}"/>
              </a:ext>
            </a:extLst>
          </p:cNvPr>
          <p:cNvPicPr>
            <a:picLocks noChangeAspect="1"/>
          </p:cNvPicPr>
          <p:nvPr/>
        </p:nvPicPr>
        <p:blipFill>
          <a:blip r:embed="rId5"/>
          <a:stretch>
            <a:fillRect/>
          </a:stretch>
        </p:blipFill>
        <p:spPr>
          <a:xfrm>
            <a:off x="10275570" y="1518920"/>
            <a:ext cx="1912620" cy="1778000"/>
          </a:xfrm>
          <a:prstGeom prst="rect">
            <a:avLst/>
          </a:prstGeom>
        </p:spPr>
      </p:pic>
      <p:pic>
        <p:nvPicPr>
          <p:cNvPr id="11" name="Picture 10" descr="A blue letters on a black background&#10;&#10;AI-generated content may be incorrect.">
            <a:extLst>
              <a:ext uri="{FF2B5EF4-FFF2-40B4-BE49-F238E27FC236}">
                <a16:creationId xmlns:a16="http://schemas.microsoft.com/office/drawing/2014/main" id="{295828FD-9597-2DE3-5CFD-D218F2940938}"/>
              </a:ext>
            </a:extLst>
          </p:cNvPr>
          <p:cNvPicPr>
            <a:picLocks noChangeAspect="1"/>
          </p:cNvPicPr>
          <p:nvPr/>
        </p:nvPicPr>
        <p:blipFill>
          <a:blip r:embed="rId6"/>
          <a:stretch>
            <a:fillRect/>
          </a:stretch>
        </p:blipFill>
        <p:spPr>
          <a:xfrm>
            <a:off x="853440" y="1972641"/>
            <a:ext cx="2062480" cy="606399"/>
          </a:xfrm>
          <a:prstGeom prst="rect">
            <a:avLst/>
          </a:prstGeom>
        </p:spPr>
      </p:pic>
    </p:spTree>
    <p:extLst>
      <p:ext uri="{BB962C8B-B14F-4D97-AF65-F5344CB8AC3E}">
        <p14:creationId xmlns:p14="http://schemas.microsoft.com/office/powerpoint/2010/main" val="80687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C4BE469-1077-9335-586A-22AE6225FD22}"/>
              </a:ext>
            </a:extLst>
          </p:cNvPr>
          <p:cNvSpPr>
            <a:spLocks noGrp="1"/>
          </p:cNvSpPr>
          <p:nvPr>
            <p:ph type="title"/>
          </p:nvPr>
        </p:nvSpPr>
        <p:spPr>
          <a:xfrm>
            <a:off x="4431922" y="235653"/>
            <a:ext cx="5458838" cy="1102043"/>
          </a:xfrm>
        </p:spPr>
        <p:txBody>
          <a:bodyPr>
            <a:normAutofit/>
          </a:bodyPr>
          <a:lstStyle/>
          <a:p>
            <a:r>
              <a:rPr lang="en-US">
                <a:solidFill>
                  <a:schemeClr val="tx2">
                    <a:lumMod val="76000"/>
                    <a:lumOff val="24000"/>
                  </a:schemeClr>
                </a:solidFill>
              </a:rPr>
              <a:t>What next?</a:t>
            </a: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descr="A blue and white screen with text&#10;&#10;AI-generated content may be incorrect.">
            <a:extLst>
              <a:ext uri="{FF2B5EF4-FFF2-40B4-BE49-F238E27FC236}">
                <a16:creationId xmlns:a16="http://schemas.microsoft.com/office/drawing/2014/main" id="{03453A4B-4677-9B5D-225C-4AA59EFA5858}"/>
              </a:ext>
            </a:extLst>
          </p:cNvPr>
          <p:cNvPicPr>
            <a:picLocks noChangeAspect="1"/>
          </p:cNvPicPr>
          <p:nvPr/>
        </p:nvPicPr>
        <p:blipFill>
          <a:blip r:embed="rId2"/>
          <a:stretch>
            <a:fillRect/>
          </a:stretch>
        </p:blipFill>
        <p:spPr>
          <a:xfrm>
            <a:off x="388724" y="480813"/>
            <a:ext cx="3658776" cy="45988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2F2839E1-E6A0-6F76-7B7A-28389029B282}"/>
              </a:ext>
            </a:extLst>
          </p:cNvPr>
          <p:cNvSpPr>
            <a:spLocks noGrp="1"/>
          </p:cNvSpPr>
          <p:nvPr>
            <p:ph idx="1"/>
          </p:nvPr>
        </p:nvSpPr>
        <p:spPr>
          <a:xfrm>
            <a:off x="4330322" y="1517083"/>
            <a:ext cx="7094598" cy="5056120"/>
          </a:xfrm>
        </p:spPr>
        <p:txBody>
          <a:bodyPr vert="horz" lIns="91440" tIns="45720" rIns="91440" bIns="45720" rtlCol="0" anchor="t">
            <a:normAutofit fontScale="62500" lnSpcReduction="20000"/>
          </a:bodyPr>
          <a:lstStyle/>
          <a:p>
            <a:r>
              <a:rPr lang="en-US">
                <a:solidFill>
                  <a:schemeClr val="accent4">
                    <a:lumMod val="76000"/>
                  </a:schemeClr>
                </a:solidFill>
              </a:rPr>
              <a:t>Depends on you and your vote. We need a united galvanized voice to force Government concessions and return them to the table.</a:t>
            </a:r>
          </a:p>
          <a:p>
            <a:endParaRPr lang="en-US">
              <a:solidFill>
                <a:schemeClr val="accent4">
                  <a:lumMod val="76000"/>
                </a:schemeClr>
              </a:solidFill>
            </a:endParaRPr>
          </a:p>
          <a:p>
            <a:r>
              <a:rPr lang="en-US">
                <a:solidFill>
                  <a:schemeClr val="accent4">
                    <a:lumMod val="76000"/>
                  </a:schemeClr>
                </a:solidFill>
              </a:rPr>
              <a:t>We do not need another ballot. If we have a strong mandate we can progress to immediate action from Wednesday 1st April.</a:t>
            </a:r>
          </a:p>
          <a:p>
            <a:endParaRPr lang="en-US">
              <a:solidFill>
                <a:schemeClr val="accent4">
                  <a:lumMod val="76000"/>
                </a:schemeClr>
              </a:solidFill>
            </a:endParaRPr>
          </a:p>
          <a:p>
            <a:r>
              <a:rPr lang="en-US">
                <a:solidFill>
                  <a:schemeClr val="accent4">
                    <a:lumMod val="76000"/>
                  </a:schemeClr>
                </a:solidFill>
              </a:rPr>
              <a:t>Feedback from 2024- no menus, have a single, simple, unified action.</a:t>
            </a:r>
          </a:p>
          <a:p>
            <a:endParaRPr lang="en-US">
              <a:solidFill>
                <a:schemeClr val="accent4">
                  <a:lumMod val="76000"/>
                </a:schemeClr>
              </a:solidFill>
            </a:endParaRPr>
          </a:p>
          <a:p>
            <a:r>
              <a:rPr lang="en-US">
                <a:solidFill>
                  <a:schemeClr val="accent4">
                    <a:lumMod val="76000"/>
                  </a:schemeClr>
                </a:solidFill>
              </a:rPr>
              <a:t>Escalate with a new action each month, cumulatively</a:t>
            </a:r>
          </a:p>
          <a:p>
            <a:endParaRPr lang="en-US">
              <a:solidFill>
                <a:schemeClr val="accent4">
                  <a:lumMod val="76000"/>
                </a:schemeClr>
              </a:solidFill>
            </a:endParaRPr>
          </a:p>
          <a:p>
            <a:r>
              <a:rPr lang="en-US">
                <a:solidFill>
                  <a:schemeClr val="accent4">
                    <a:lumMod val="76000"/>
                  </a:schemeClr>
                </a:solidFill>
              </a:rPr>
              <a:t>LMC's to reach out to every practice and collate engagement and provide support- feeding up to GPCE nationally.</a:t>
            </a:r>
          </a:p>
          <a:p>
            <a:endParaRPr lang="en-US">
              <a:solidFill>
                <a:schemeClr val="accent4">
                  <a:lumMod val="76000"/>
                </a:schemeClr>
              </a:solidFill>
            </a:endParaRPr>
          </a:p>
          <a:p>
            <a:r>
              <a:rPr lang="en-US">
                <a:solidFill>
                  <a:schemeClr val="accent4">
                    <a:lumMod val="76000"/>
                  </a:schemeClr>
                </a:solidFill>
              </a:rPr>
              <a:t>If actions escalate to breaching the contract then we will hold a ballot with a specific question- likely to be around unlimited demand and safety</a:t>
            </a:r>
          </a:p>
        </p:txBody>
      </p:sp>
      <p:pic>
        <p:nvPicPr>
          <p:cNvPr id="7" name="Picture 6" descr="A close-up of a logo&#10;&#10;AI-generated content may be incorrect.">
            <a:extLst>
              <a:ext uri="{FF2B5EF4-FFF2-40B4-BE49-F238E27FC236}">
                <a16:creationId xmlns:a16="http://schemas.microsoft.com/office/drawing/2014/main" id="{2572E17C-D913-6101-16D1-C028B6FA7B4F}"/>
              </a:ext>
            </a:extLst>
          </p:cNvPr>
          <p:cNvPicPr>
            <a:picLocks noChangeAspect="1"/>
          </p:cNvPicPr>
          <p:nvPr/>
        </p:nvPicPr>
        <p:blipFill>
          <a:blip r:embed="rId3"/>
          <a:stretch>
            <a:fillRect/>
          </a:stretch>
        </p:blipFill>
        <p:spPr>
          <a:xfrm>
            <a:off x="7701682" y="160467"/>
            <a:ext cx="3446337" cy="640229"/>
          </a:xfrm>
          <a:prstGeom prst="rect">
            <a:avLst/>
          </a:prstGeom>
        </p:spPr>
      </p:pic>
      <p:pic>
        <p:nvPicPr>
          <p:cNvPr id="8" name="Picture 7" descr="A blue letters on a black background&#10;&#10;AI-generated content may be incorrect.">
            <a:extLst>
              <a:ext uri="{FF2B5EF4-FFF2-40B4-BE49-F238E27FC236}">
                <a16:creationId xmlns:a16="http://schemas.microsoft.com/office/drawing/2014/main" id="{4EB5BC7A-415D-4B43-1441-D7403E96F56F}"/>
              </a:ext>
            </a:extLst>
          </p:cNvPr>
          <p:cNvPicPr>
            <a:picLocks noChangeAspect="1"/>
          </p:cNvPicPr>
          <p:nvPr/>
        </p:nvPicPr>
        <p:blipFill>
          <a:blip r:embed="rId4"/>
          <a:stretch>
            <a:fillRect/>
          </a:stretch>
        </p:blipFill>
        <p:spPr>
          <a:xfrm>
            <a:off x="9763760" y="5965521"/>
            <a:ext cx="2062480" cy="606399"/>
          </a:xfrm>
          <a:prstGeom prst="rect">
            <a:avLst/>
          </a:prstGeom>
        </p:spPr>
      </p:pic>
      <p:pic>
        <p:nvPicPr>
          <p:cNvPr id="9" name="Picture 8" descr="A stethoscopes and text&#10;&#10;AI-generated content may be incorrect.">
            <a:extLst>
              <a:ext uri="{FF2B5EF4-FFF2-40B4-BE49-F238E27FC236}">
                <a16:creationId xmlns:a16="http://schemas.microsoft.com/office/drawing/2014/main" id="{21E61EC8-7178-170A-5571-1B942A24A7F7}"/>
              </a:ext>
            </a:extLst>
          </p:cNvPr>
          <p:cNvPicPr>
            <a:picLocks noChangeAspect="1"/>
          </p:cNvPicPr>
          <p:nvPr/>
        </p:nvPicPr>
        <p:blipFill>
          <a:blip r:embed="rId5"/>
          <a:stretch>
            <a:fillRect/>
          </a:stretch>
        </p:blipFill>
        <p:spPr>
          <a:xfrm>
            <a:off x="2127250" y="5085080"/>
            <a:ext cx="1912620" cy="1778000"/>
          </a:xfrm>
          <a:prstGeom prst="rect">
            <a:avLst/>
          </a:prstGeom>
        </p:spPr>
      </p:pic>
    </p:spTree>
    <p:extLst>
      <p:ext uri="{BB962C8B-B14F-4D97-AF65-F5344CB8AC3E}">
        <p14:creationId xmlns:p14="http://schemas.microsoft.com/office/powerpoint/2010/main" val="3721778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518038-D5D1-22C4-BF22-3A99D741832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9F003B6-4220-AE29-F05F-38DF06FDB5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Arc 11">
            <a:extLst>
              <a:ext uri="{FF2B5EF4-FFF2-40B4-BE49-F238E27FC236}">
                <a16:creationId xmlns:a16="http://schemas.microsoft.com/office/drawing/2014/main" id="{1632CBDB-DF2A-6B7D-2353-F2BC955A8F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A744A6B-112B-8BC8-04E1-1E87477D4A35}"/>
              </a:ext>
            </a:extLst>
          </p:cNvPr>
          <p:cNvSpPr>
            <a:spLocks noGrp="1"/>
          </p:cNvSpPr>
          <p:nvPr>
            <p:ph type="title"/>
          </p:nvPr>
        </p:nvSpPr>
        <p:spPr>
          <a:xfrm>
            <a:off x="4431922" y="855413"/>
            <a:ext cx="5255638" cy="1122363"/>
          </a:xfrm>
        </p:spPr>
        <p:txBody>
          <a:bodyPr>
            <a:normAutofit fontScale="90000"/>
          </a:bodyPr>
          <a:lstStyle/>
          <a:p>
            <a:r>
              <a:rPr lang="en-US">
                <a:solidFill>
                  <a:schemeClr val="tx2">
                    <a:lumMod val="76000"/>
                    <a:lumOff val="24000"/>
                  </a:schemeClr>
                </a:solidFill>
              </a:rPr>
              <a:t>Problems? Questions?</a:t>
            </a:r>
          </a:p>
        </p:txBody>
      </p:sp>
      <p:sp>
        <p:nvSpPr>
          <p:cNvPr id="14" name="Freeform: Shape 13">
            <a:extLst>
              <a:ext uri="{FF2B5EF4-FFF2-40B4-BE49-F238E27FC236}">
                <a16:creationId xmlns:a16="http://schemas.microsoft.com/office/drawing/2014/main" id="{185BD182-03A0-48BB-3161-BC0E41879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descr="A blue and white screen with text&#10;&#10;AI-generated content may be incorrect.">
            <a:extLst>
              <a:ext uri="{FF2B5EF4-FFF2-40B4-BE49-F238E27FC236}">
                <a16:creationId xmlns:a16="http://schemas.microsoft.com/office/drawing/2014/main" id="{939CF1AB-498A-352D-00C6-02E99737EA16}"/>
              </a:ext>
            </a:extLst>
          </p:cNvPr>
          <p:cNvPicPr>
            <a:picLocks noChangeAspect="1"/>
          </p:cNvPicPr>
          <p:nvPr/>
        </p:nvPicPr>
        <p:blipFill>
          <a:blip r:embed="rId2"/>
          <a:stretch>
            <a:fillRect/>
          </a:stretch>
        </p:blipFill>
        <p:spPr>
          <a:xfrm>
            <a:off x="388724" y="480813"/>
            <a:ext cx="3658776" cy="45988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C6C38AAD-CCD2-EDBB-E9B0-CDA334C07FFA}"/>
              </a:ext>
            </a:extLst>
          </p:cNvPr>
          <p:cNvSpPr>
            <a:spLocks noGrp="1"/>
          </p:cNvSpPr>
          <p:nvPr>
            <p:ph idx="1"/>
          </p:nvPr>
        </p:nvSpPr>
        <p:spPr>
          <a:xfrm>
            <a:off x="4228722" y="2157163"/>
            <a:ext cx="7094598" cy="3328920"/>
          </a:xfrm>
        </p:spPr>
        <p:txBody>
          <a:bodyPr vert="horz" lIns="91440" tIns="45720" rIns="91440" bIns="45720" rtlCol="0" anchor="t">
            <a:normAutofit fontScale="62500" lnSpcReduction="20000"/>
          </a:bodyPr>
          <a:lstStyle/>
          <a:p>
            <a:r>
              <a:rPr lang="en-US">
                <a:solidFill>
                  <a:schemeClr val="accent4">
                    <a:lumMod val="76000"/>
                  </a:schemeClr>
                </a:solidFill>
              </a:rPr>
              <a:t>Check your junk folders</a:t>
            </a:r>
          </a:p>
          <a:p>
            <a:endParaRPr lang="en-US">
              <a:solidFill>
                <a:schemeClr val="accent4">
                  <a:lumMod val="76000"/>
                </a:schemeClr>
              </a:solidFill>
            </a:endParaRPr>
          </a:p>
          <a:p>
            <a:r>
              <a:rPr lang="en-US">
                <a:solidFill>
                  <a:schemeClr val="accent4">
                    <a:lumMod val="76000"/>
                  </a:schemeClr>
                </a:solidFill>
              </a:rPr>
              <a:t>Check your BMA member profile- are you listed as a GP, </a:t>
            </a:r>
            <a:r>
              <a:rPr lang="en-US" err="1">
                <a:solidFill>
                  <a:schemeClr val="accent4">
                    <a:lumMod val="76000"/>
                  </a:schemeClr>
                </a:solidFill>
              </a:rPr>
              <a:t>practising</a:t>
            </a:r>
            <a:r>
              <a:rPr lang="en-US">
                <a:solidFill>
                  <a:schemeClr val="accent4">
                    <a:lumMod val="76000"/>
                  </a:schemeClr>
                </a:solidFill>
              </a:rPr>
              <a:t> in England.</a:t>
            </a:r>
          </a:p>
          <a:p>
            <a:endParaRPr lang="en-US">
              <a:solidFill>
                <a:schemeClr val="accent4">
                  <a:lumMod val="76000"/>
                </a:schemeClr>
              </a:solidFill>
            </a:endParaRPr>
          </a:p>
          <a:p>
            <a:r>
              <a:rPr lang="en-US">
                <a:solidFill>
                  <a:schemeClr val="accent4">
                    <a:lumMod val="76000"/>
                  </a:schemeClr>
                </a:solidFill>
              </a:rPr>
              <a:t>Email </a:t>
            </a:r>
            <a:r>
              <a:rPr lang="en-US">
                <a:solidFill>
                  <a:schemeClr val="accent4">
                    <a:lumMod val="76000"/>
                  </a:schemeClr>
                </a:solidFill>
                <a:hlinkClick r:id="rId3">
                  <a:extLst>
                    <a:ext uri="{A12FA001-AC4F-418D-AE19-62706E023703}">
                      <ahyp:hlinkClr xmlns:ahyp="http://schemas.microsoft.com/office/drawing/2018/hyperlinkcolor" val="tx"/>
                    </a:ext>
                  </a:extLst>
                </a:hlinkClick>
              </a:rPr>
              <a:t>GPcontract@bma.org.uk</a:t>
            </a:r>
            <a:r>
              <a:rPr lang="en-US">
                <a:solidFill>
                  <a:schemeClr val="accent4">
                    <a:lumMod val="76000"/>
                  </a:schemeClr>
                </a:solidFill>
              </a:rPr>
              <a:t> and quote your membership number.</a:t>
            </a:r>
          </a:p>
          <a:p>
            <a:endParaRPr lang="en-US">
              <a:solidFill>
                <a:schemeClr val="accent4">
                  <a:lumMod val="76000"/>
                </a:schemeClr>
              </a:solidFill>
            </a:endParaRPr>
          </a:p>
          <a:p>
            <a:r>
              <a:rPr lang="en-US">
                <a:solidFill>
                  <a:schemeClr val="accent4">
                    <a:lumMod val="76000"/>
                  </a:schemeClr>
                </a:solidFill>
              </a:rPr>
              <a:t>Want to join to vote? Visit </a:t>
            </a:r>
            <a:r>
              <a:rPr lang="en-US">
                <a:solidFill>
                  <a:schemeClr val="tx2">
                    <a:lumMod val="76000"/>
                    <a:lumOff val="24000"/>
                  </a:schemeClr>
                </a:solidFill>
                <a:hlinkClick r:id="rId4">
                  <a:extLst>
                    <a:ext uri="{A12FA001-AC4F-418D-AE19-62706E023703}">
                      <ahyp:hlinkClr xmlns:ahyp="http://schemas.microsoft.com/office/drawing/2018/hyperlinkcolor" val="tx"/>
                    </a:ext>
                  </a:extLst>
                </a:hlinkClick>
              </a:rPr>
              <a:t>www.bma.org.uk/join</a:t>
            </a:r>
          </a:p>
          <a:p>
            <a:endParaRPr lang="en-US">
              <a:solidFill>
                <a:schemeClr val="tx2">
                  <a:lumMod val="76000"/>
                  <a:lumOff val="24000"/>
                </a:schemeClr>
              </a:solidFill>
            </a:endParaRPr>
          </a:p>
          <a:p>
            <a:r>
              <a:rPr lang="en-US">
                <a:solidFill>
                  <a:schemeClr val="accent4">
                    <a:lumMod val="76000"/>
                  </a:schemeClr>
                </a:solidFill>
              </a:rPr>
              <a:t>Want to learn more? Visit </a:t>
            </a:r>
            <a:r>
              <a:rPr lang="en-US">
                <a:solidFill>
                  <a:schemeClr val="tx2">
                    <a:lumMod val="76000"/>
                    <a:lumOff val="24000"/>
                  </a:schemeClr>
                </a:solidFill>
                <a:hlinkClick r:id="rId5">
                  <a:extLst>
                    <a:ext uri="{A12FA001-AC4F-418D-AE19-62706E023703}">
                      <ahyp:hlinkClr xmlns:ahyp="http://schemas.microsoft.com/office/drawing/2018/hyperlinkcolor" val="tx"/>
                    </a:ext>
                  </a:extLst>
                </a:hlinkClick>
              </a:rPr>
              <a:t>www.bma.org/GPcontract</a:t>
            </a:r>
            <a:r>
              <a:rPr lang="en-US">
                <a:solidFill>
                  <a:schemeClr val="tx2">
                    <a:lumMod val="76000"/>
                    <a:lumOff val="24000"/>
                  </a:schemeClr>
                </a:solidFill>
              </a:rPr>
              <a:t> </a:t>
            </a:r>
          </a:p>
        </p:txBody>
      </p:sp>
      <p:pic>
        <p:nvPicPr>
          <p:cNvPr id="7" name="Picture 6" descr="A close-up of a logo&#10;&#10;AI-generated content may be incorrect.">
            <a:extLst>
              <a:ext uri="{FF2B5EF4-FFF2-40B4-BE49-F238E27FC236}">
                <a16:creationId xmlns:a16="http://schemas.microsoft.com/office/drawing/2014/main" id="{DD47E5DF-AFFC-20D2-336B-BF7A5EA87FA1}"/>
              </a:ext>
            </a:extLst>
          </p:cNvPr>
          <p:cNvPicPr>
            <a:picLocks noChangeAspect="1"/>
          </p:cNvPicPr>
          <p:nvPr/>
        </p:nvPicPr>
        <p:blipFill>
          <a:blip r:embed="rId6"/>
          <a:stretch>
            <a:fillRect/>
          </a:stretch>
        </p:blipFill>
        <p:spPr>
          <a:xfrm>
            <a:off x="7884562" y="89347"/>
            <a:ext cx="3446337" cy="640229"/>
          </a:xfrm>
          <a:prstGeom prst="rect">
            <a:avLst/>
          </a:prstGeom>
        </p:spPr>
      </p:pic>
      <p:pic>
        <p:nvPicPr>
          <p:cNvPr id="8" name="Picture 7" descr="A blue letters on a black background&#10;&#10;AI-generated content may be incorrect.">
            <a:extLst>
              <a:ext uri="{FF2B5EF4-FFF2-40B4-BE49-F238E27FC236}">
                <a16:creationId xmlns:a16="http://schemas.microsoft.com/office/drawing/2014/main" id="{9140A57F-A701-AE8C-7949-C3790B2624F9}"/>
              </a:ext>
            </a:extLst>
          </p:cNvPr>
          <p:cNvPicPr>
            <a:picLocks noChangeAspect="1"/>
          </p:cNvPicPr>
          <p:nvPr/>
        </p:nvPicPr>
        <p:blipFill>
          <a:blip r:embed="rId7"/>
          <a:stretch>
            <a:fillRect/>
          </a:stretch>
        </p:blipFill>
        <p:spPr>
          <a:xfrm>
            <a:off x="9763760" y="5965521"/>
            <a:ext cx="2062480" cy="606399"/>
          </a:xfrm>
          <a:prstGeom prst="rect">
            <a:avLst/>
          </a:prstGeom>
        </p:spPr>
      </p:pic>
      <p:pic>
        <p:nvPicPr>
          <p:cNvPr id="9" name="Picture 8" descr="A stethoscopes and text&#10;&#10;AI-generated content may be incorrect.">
            <a:extLst>
              <a:ext uri="{FF2B5EF4-FFF2-40B4-BE49-F238E27FC236}">
                <a16:creationId xmlns:a16="http://schemas.microsoft.com/office/drawing/2014/main" id="{D016144B-D2A4-B3C9-F356-9EFE3D10B461}"/>
              </a:ext>
            </a:extLst>
          </p:cNvPr>
          <p:cNvPicPr>
            <a:picLocks noChangeAspect="1"/>
          </p:cNvPicPr>
          <p:nvPr/>
        </p:nvPicPr>
        <p:blipFill>
          <a:blip r:embed="rId8"/>
          <a:stretch>
            <a:fillRect/>
          </a:stretch>
        </p:blipFill>
        <p:spPr>
          <a:xfrm>
            <a:off x="2127250" y="5085080"/>
            <a:ext cx="1912620" cy="1778000"/>
          </a:xfrm>
          <a:prstGeom prst="rect">
            <a:avLst/>
          </a:prstGeom>
        </p:spPr>
      </p:pic>
    </p:spTree>
    <p:extLst>
      <p:ext uri="{BB962C8B-B14F-4D97-AF65-F5344CB8AC3E}">
        <p14:creationId xmlns:p14="http://schemas.microsoft.com/office/powerpoint/2010/main" val="4136667187"/>
      </p:ext>
    </p:extLst>
  </p:cSld>
  <p:clrMapOvr>
    <a:masterClrMapping/>
  </p:clrMapOvr>
</p:sld>
</file>

<file path=ppt/theme/theme1.xml><?xml version="1.0" encoding="utf-8"?>
<a:theme xmlns:a="http://schemas.openxmlformats.org/drawingml/2006/main" name="BMA Theme Blue Titles">
  <a:themeElements>
    <a:clrScheme name="MBA colour final 4">
      <a:dk1>
        <a:srgbClr val="13316E"/>
      </a:dk1>
      <a:lt1>
        <a:sysClr val="window" lastClr="FFFFFF"/>
      </a:lt1>
      <a:dk2>
        <a:srgbClr val="000000"/>
      </a:dk2>
      <a:lt2>
        <a:srgbClr val="50535A"/>
      </a:lt2>
      <a:accent1>
        <a:srgbClr val="0967B1"/>
      </a:accent1>
      <a:accent2>
        <a:srgbClr val="008E82"/>
      </a:accent2>
      <a:accent3>
        <a:srgbClr val="25A73B"/>
      </a:accent3>
      <a:accent4>
        <a:srgbClr val="EA580D"/>
      </a:accent4>
      <a:accent5>
        <a:srgbClr val="DA1F6C"/>
      </a:accent5>
      <a:accent6>
        <a:srgbClr val="6F4F9B"/>
      </a:accent6>
      <a:hlink>
        <a:srgbClr val="13316E"/>
      </a:hlink>
      <a:folHlink>
        <a:srgbClr val="13316E"/>
      </a:folHlink>
    </a:clrScheme>
    <a:fontScheme name="Office 2">
      <a:majorFont>
        <a:latin typeface="Calibri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6350" cmpd="sng">
          <a:solidFill>
            <a:srgbClr val="FFFFFF"/>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MA PowerPoint 16_9_v4 [Read-Only]" id="{5F43AD36-4B3D-4770-B509-257D4F0F6367}" vid="{014088F2-B027-4C3D-9408-246B83C838B6}"/>
    </a:ext>
  </a:extLst>
</a:theme>
</file>

<file path=ppt/theme/theme2.xml><?xml version="1.0" encoding="utf-8"?>
<a:theme xmlns:a="http://schemas.openxmlformats.org/drawingml/2006/main" name="PowerPoint template">
  <a:themeElements>
    <a:clrScheme name="MBA colour final 4">
      <a:dk1>
        <a:srgbClr val="13316E"/>
      </a:dk1>
      <a:lt1>
        <a:sysClr val="window" lastClr="FFFFFF"/>
      </a:lt1>
      <a:dk2>
        <a:srgbClr val="000000"/>
      </a:dk2>
      <a:lt2>
        <a:srgbClr val="50535A"/>
      </a:lt2>
      <a:accent1>
        <a:srgbClr val="0967B1"/>
      </a:accent1>
      <a:accent2>
        <a:srgbClr val="008E82"/>
      </a:accent2>
      <a:accent3>
        <a:srgbClr val="25A73B"/>
      </a:accent3>
      <a:accent4>
        <a:srgbClr val="EA580D"/>
      </a:accent4>
      <a:accent5>
        <a:srgbClr val="DA1F6C"/>
      </a:accent5>
      <a:accent6>
        <a:srgbClr val="6F4F9B"/>
      </a:accent6>
      <a:hlink>
        <a:srgbClr val="13316E"/>
      </a:hlink>
      <a:folHlink>
        <a:srgbClr val="13316E"/>
      </a:folHlink>
    </a:clrScheme>
    <a:fontScheme name="Office 2">
      <a:majorFont>
        <a:latin typeface="Calibri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MA PowerPoint 16_9_v4 [Read-Only]" id="{5F43AD36-4B3D-4770-B509-257D4F0F6367}" vid="{4E362B91-6033-4B3B-A8F6-6759D843D269}"/>
    </a:ext>
  </a:extLst>
</a:theme>
</file>

<file path=ppt/theme/theme3.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d10277b-261a-4f69-8b09-246df55665f2" xsi:nil="true"/>
    <lcf76f155ced4ddcb4097134ff3c332f xmlns="682c1a3a-71d5-4e81-a4c0-e5630876262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2164B531B591C4B97214B79E4DE94C6" ma:contentTypeVersion="13" ma:contentTypeDescription="Create a new document." ma:contentTypeScope="" ma:versionID="695c1a25e8cf4be8999e9a512ec6d9f3">
  <xsd:schema xmlns:xsd="http://www.w3.org/2001/XMLSchema" xmlns:xs="http://www.w3.org/2001/XMLSchema" xmlns:p="http://schemas.microsoft.com/office/2006/metadata/properties" xmlns:ns2="682c1a3a-71d5-4e81-a4c0-e56308762627" xmlns:ns3="1d10277b-261a-4f69-8b09-246df55665f2" targetNamespace="http://schemas.microsoft.com/office/2006/metadata/properties" ma:root="true" ma:fieldsID="8880c6ab385d175ae44e53004cf063f8" ns2:_="" ns3:_="">
    <xsd:import namespace="682c1a3a-71d5-4e81-a4c0-e56308762627"/>
    <xsd:import namespace="1d10277b-261a-4f69-8b09-246df55665f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2c1a3a-71d5-4e81-a4c0-e563087626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10277b-261a-4f69-8b09-246df55665f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d92759b-1c63-4100-b84d-626e4d727f60}" ma:internalName="TaxCatchAll" ma:showField="CatchAllData" ma:web="1d10277b-261a-4f69-8b09-246df5566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33D624-30FE-49A3-8D00-E13339C53296}">
  <ds:schemaRefs>
    <ds:schemaRef ds:uri="http://schemas.microsoft.com/office/2006/metadata/properties"/>
    <ds:schemaRef ds:uri="http://schemas.microsoft.com/office/infopath/2007/PartnerControls"/>
    <ds:schemaRef ds:uri="1d10277b-261a-4f69-8b09-246df55665f2"/>
    <ds:schemaRef ds:uri="682c1a3a-71d5-4e81-a4c0-e56308762627"/>
  </ds:schemaRefs>
</ds:datastoreItem>
</file>

<file path=customXml/itemProps2.xml><?xml version="1.0" encoding="utf-8"?>
<ds:datastoreItem xmlns:ds="http://schemas.openxmlformats.org/officeDocument/2006/customXml" ds:itemID="{5A6C3DB3-4613-4FB8-B1FC-7F8DEA0A2D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2c1a3a-71d5-4e81-a4c0-e56308762627"/>
    <ds:schemaRef ds:uri="1d10277b-261a-4f69-8b09-246df5566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7E7BCA-28C4-4CA5-8D4C-5C5FA7BEB16D}">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0</TotalTime>
  <Words>2920</Words>
  <Application>Microsoft Office PowerPoint</Application>
  <PresentationFormat>Widescreen</PresentationFormat>
  <Paragraphs>376</Paragraphs>
  <Slides>62</Slides>
  <Notes>9</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62</vt:i4>
      </vt:variant>
    </vt:vector>
  </HeadingPairs>
  <TitlesOfParts>
    <vt:vector size="74" baseType="lpstr">
      <vt:lpstr>Aptos</vt:lpstr>
      <vt:lpstr>Aptos Display</vt:lpstr>
      <vt:lpstr>Arial</vt:lpstr>
      <vt:lpstr>Calibri</vt:lpstr>
      <vt:lpstr>Calibri Light</vt:lpstr>
      <vt:lpstr>Lucida Grande</vt:lpstr>
      <vt:lpstr>Trebuchet MS</vt:lpstr>
      <vt:lpstr>Wingdings 3</vt:lpstr>
      <vt:lpstr>BMA Theme Blue Titles</vt:lpstr>
      <vt:lpstr>PowerPoint template</vt:lpstr>
      <vt:lpstr>Facet</vt:lpstr>
      <vt:lpstr>Office Theme</vt:lpstr>
      <vt:lpstr>PowerPoint Presentation</vt:lpstr>
      <vt:lpstr>Housekeeping</vt:lpstr>
      <vt:lpstr>Agenda</vt:lpstr>
      <vt:lpstr>Our Officers</vt:lpstr>
      <vt:lpstr>Our Constituencies</vt:lpstr>
      <vt:lpstr>Website  Stw-lmc.com</vt:lpstr>
      <vt:lpstr>GPCE Referendum</vt:lpstr>
      <vt:lpstr>What next?</vt:lpstr>
      <vt:lpstr>Problems? Questions?</vt:lpstr>
      <vt:lpstr>Not had your Ballot? More information?</vt:lpstr>
      <vt:lpstr>Not a BMA member?</vt:lpstr>
      <vt:lpstr>GPCE Elections</vt:lpstr>
      <vt:lpstr>LMC Open Meeting 11/3/26</vt:lpstr>
      <vt:lpstr>PowerPoint Presentation</vt:lpstr>
      <vt:lpstr>Background to LCS discussions</vt:lpstr>
      <vt:lpstr>Previous uplifts</vt:lpstr>
      <vt:lpstr>26/27 Changes</vt:lpstr>
      <vt:lpstr>Lost LCSs</vt:lpstr>
      <vt:lpstr>Carried Over LCS</vt:lpstr>
      <vt:lpstr>New LCSs</vt:lpstr>
      <vt:lpstr>26/27 LCS Rates</vt:lpstr>
      <vt:lpstr>26/27 LCS Rates </vt:lpstr>
      <vt:lpstr>Some of the Increased Rates</vt:lpstr>
      <vt:lpstr>Some rates flat</vt:lpstr>
      <vt:lpstr>26/27 LCS Offer</vt:lpstr>
      <vt:lpstr>26/27 LCS Offer </vt:lpstr>
      <vt:lpstr>Questions</vt:lpstr>
      <vt:lpstr>GP Contract Imposition 26/27</vt:lpstr>
      <vt:lpstr>GPC England Update 26/27 GP Contracts   26 February 2026   </vt:lpstr>
      <vt:lpstr>Financial detail</vt:lpstr>
      <vt:lpstr>Practice and PCN funding uplift 2026/27</vt:lpstr>
      <vt:lpstr>Global Sum funding uplift 2026/27 </vt:lpstr>
      <vt:lpstr>QOF and OOHs deduction</vt:lpstr>
      <vt:lpstr>SFE reimbursements</vt:lpstr>
      <vt:lpstr>PowerPoint Presentation</vt:lpstr>
      <vt:lpstr>PowerPoint Presentation</vt:lpstr>
      <vt:lpstr>PowerPoint Presentation</vt:lpstr>
      <vt:lpstr>GMS Contract changes 2026/27</vt:lpstr>
      <vt:lpstr>Advice and Guidance</vt:lpstr>
      <vt:lpstr>QOF</vt:lpstr>
      <vt:lpstr>PCN ARRS</vt:lpstr>
      <vt:lpstr>GP Employment Reimbursement Scheme</vt:lpstr>
      <vt:lpstr>Expansion of RSV cohort</vt:lpstr>
      <vt:lpstr>Lung Cancer Screening </vt:lpstr>
      <vt:lpstr>General Practice Staff Survey</vt:lpstr>
      <vt:lpstr>Changes to GP registration &amp; catchment area</vt:lpstr>
      <vt:lpstr>Pharmacy: Patient Choice &amp; Email Contact </vt:lpstr>
      <vt:lpstr>Collaboration with ICBs where a practice requires support</vt:lpstr>
      <vt:lpstr>Cannot ask a patient to call back, or make contact on a different day   </vt:lpstr>
      <vt:lpstr>Same day ‘clinically urgent’ access </vt:lpstr>
      <vt:lpstr>Unlimited access (no online cap)</vt:lpstr>
      <vt:lpstr>Displaying opening times for all three modes of access </vt:lpstr>
      <vt:lpstr>Timely access to GP access data to support monitoring  </vt:lpstr>
      <vt:lpstr>Sub-contracting</vt:lpstr>
      <vt:lpstr>Continuity of care</vt:lpstr>
      <vt:lpstr>PCN Cancer requirements</vt:lpstr>
      <vt:lpstr>PCN vaccination collaboration</vt:lpstr>
      <vt:lpstr>PCNs to collaborate with ICBs on neighbourhoods</vt:lpstr>
      <vt:lpstr>In summary (1)</vt:lpstr>
      <vt:lpstr>PowerPoint Presentation</vt:lpstr>
      <vt:lpstr>Any Questions?</vt:lpstr>
      <vt:lpstr>Last Thoughts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POVEY, Julian (PONTESBURY AND WORTHEN MEDICAL PRACTICE)</dc:creator>
  <cp:lastModifiedBy>THOMPSON, Damien (KNOCKIN MEDICAL CENTRE)</cp:lastModifiedBy>
  <cp:revision>36</cp:revision>
  <dcterms:created xsi:type="dcterms:W3CDTF">2026-03-05T19:26:42Z</dcterms:created>
  <dcterms:modified xsi:type="dcterms:W3CDTF">2026-03-13T12:20:11Z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0x010100F2164B531B591C4B97214B79E4DE94C6</vt:lpwstr>
  </property>
</Properties>
</file>